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71" r:id="rId3"/>
    <p:sldId id="257" r:id="rId4"/>
    <p:sldId id="265" r:id="rId5"/>
    <p:sldId id="258" r:id="rId6"/>
    <p:sldId id="259" r:id="rId7"/>
    <p:sldId id="261" r:id="rId8"/>
    <p:sldId id="264" r:id="rId9"/>
    <p:sldId id="277" r:id="rId10"/>
    <p:sldId id="266" r:id="rId11"/>
    <p:sldId id="270" r:id="rId12"/>
    <p:sldId id="269" r:id="rId13"/>
    <p:sldId id="262" r:id="rId14"/>
    <p:sldId id="268" r:id="rId15"/>
    <p:sldId id="272" r:id="rId16"/>
    <p:sldId id="273" r:id="rId17"/>
    <p:sldId id="274" r:id="rId18"/>
    <p:sldId id="275"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109" d="100"/>
          <a:sy n="109" d="100"/>
        </p:scale>
        <p:origin x="6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EA6544-13B9-48A4-9DA0-EAD1DF4A9ACA}" type="datetimeFigureOut">
              <a:rPr lang="en-GB" smtClean="0"/>
              <a:t>23/09/2025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2FF518-6741-4B2C-9ADD-C0363DBC49FA}" type="slidenum">
              <a:rPr lang="en-GB" smtClean="0"/>
              <a:t>‹#›</a:t>
            </a:fld>
            <a:endParaRPr lang="en-GB"/>
          </a:p>
        </p:txBody>
      </p:sp>
    </p:spTree>
    <p:extLst>
      <p:ext uri="{BB962C8B-B14F-4D97-AF65-F5344CB8AC3E}">
        <p14:creationId xmlns:p14="http://schemas.microsoft.com/office/powerpoint/2010/main" val="1556016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Well done</a:t>
            </a:r>
          </a:p>
          <a:p>
            <a:r>
              <a:rPr lang="en-GB" sz="1600" dirty="0" smtClean="0"/>
              <a:t>A good start</a:t>
            </a:r>
          </a:p>
          <a:p>
            <a:r>
              <a:rPr lang="en-GB" sz="1600" dirty="0" smtClean="0"/>
              <a:t>Yr 11 Programme</a:t>
            </a:r>
          </a:p>
          <a:p>
            <a:r>
              <a:rPr lang="en-GB" sz="1600" dirty="0" smtClean="0"/>
              <a:t>Yr 10 responsibility – senior students</a:t>
            </a:r>
          </a:p>
          <a:p>
            <a:endParaRPr lang="en-GB"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B38F2-43A0-430D-B7DF-5E3A479408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35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Paper 1 content was taught in year 10, Paper 2 content is being taught in year 11.  Some topics</a:t>
            </a:r>
            <a:r>
              <a:rPr lang="en-GB" baseline="0" dirty="0" smtClean="0"/>
              <a:t> from both papers were taught during year 9.</a:t>
            </a:r>
          </a:p>
          <a:p>
            <a:r>
              <a:rPr lang="en-GB" baseline="0" dirty="0" smtClean="0"/>
              <a:t>Exam dates have been taken from the AQA calendar https://cdn.sanity.io/files/p28bar15/green/c5e9f9bae7272b1b48a42130fc04d77f6dd0d5b5.pdf</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282FF518-6741-4B2C-9ADD-C0363DBC49FA}" type="slidenum">
              <a:rPr lang="en-GB" smtClean="0"/>
              <a:t>3</a:t>
            </a:fld>
            <a:endParaRPr lang="en-GB"/>
          </a:p>
        </p:txBody>
      </p:sp>
    </p:spTree>
    <p:extLst>
      <p:ext uri="{BB962C8B-B14F-4D97-AF65-F5344CB8AC3E}">
        <p14:creationId xmlns:p14="http://schemas.microsoft.com/office/powerpoint/2010/main" val="679147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2FF518-6741-4B2C-9ADD-C0363DBC49FA}" type="slidenum">
              <a:rPr lang="en-GB" smtClean="0"/>
              <a:t>7</a:t>
            </a:fld>
            <a:endParaRPr lang="en-GB"/>
          </a:p>
        </p:txBody>
      </p:sp>
    </p:spTree>
    <p:extLst>
      <p:ext uri="{BB962C8B-B14F-4D97-AF65-F5344CB8AC3E}">
        <p14:creationId xmlns:p14="http://schemas.microsoft.com/office/powerpoint/2010/main" val="3414712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AQA website has past papers</a:t>
            </a:r>
            <a:r>
              <a:rPr lang="en-GB" baseline="0" dirty="0" smtClean="0"/>
              <a:t> and mark schemes available to download.</a:t>
            </a:r>
            <a:endParaRPr lang="en-GB" dirty="0" smtClean="0"/>
          </a:p>
          <a:p>
            <a:endParaRPr lang="en-GB" dirty="0"/>
          </a:p>
        </p:txBody>
      </p:sp>
      <p:sp>
        <p:nvSpPr>
          <p:cNvPr id="4" name="Slide Number Placeholder 3"/>
          <p:cNvSpPr>
            <a:spLocks noGrp="1"/>
          </p:cNvSpPr>
          <p:nvPr>
            <p:ph type="sldNum" sz="quarter" idx="10"/>
          </p:nvPr>
        </p:nvSpPr>
        <p:spPr/>
        <p:txBody>
          <a:bodyPr/>
          <a:lstStyle/>
          <a:p>
            <a:fld id="{282FF518-6741-4B2C-9ADD-C0363DBC49FA}" type="slidenum">
              <a:rPr lang="en-GB" smtClean="0"/>
              <a:t>9</a:t>
            </a:fld>
            <a:endParaRPr lang="en-GB"/>
          </a:p>
        </p:txBody>
      </p:sp>
    </p:spTree>
    <p:extLst>
      <p:ext uri="{BB962C8B-B14F-4D97-AF65-F5344CB8AC3E}">
        <p14:creationId xmlns:p14="http://schemas.microsoft.com/office/powerpoint/2010/main" val="48137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is an example of an open response question, the longest question type in the exams (6 marks max)</a:t>
            </a:r>
          </a:p>
          <a:p>
            <a:endParaRPr lang="en-GB" dirty="0"/>
          </a:p>
        </p:txBody>
      </p:sp>
      <p:sp>
        <p:nvSpPr>
          <p:cNvPr id="4" name="Slide Number Placeholder 3"/>
          <p:cNvSpPr>
            <a:spLocks noGrp="1"/>
          </p:cNvSpPr>
          <p:nvPr>
            <p:ph type="sldNum" sz="quarter" idx="10"/>
          </p:nvPr>
        </p:nvSpPr>
        <p:spPr/>
        <p:txBody>
          <a:bodyPr/>
          <a:lstStyle/>
          <a:p>
            <a:fld id="{282FF518-6741-4B2C-9ADD-C0363DBC49FA}" type="slidenum">
              <a:rPr lang="en-GB" smtClean="0"/>
              <a:t>10</a:t>
            </a:fld>
            <a:endParaRPr lang="en-GB"/>
          </a:p>
        </p:txBody>
      </p:sp>
    </p:spTree>
    <p:extLst>
      <p:ext uri="{BB962C8B-B14F-4D97-AF65-F5344CB8AC3E}">
        <p14:creationId xmlns:p14="http://schemas.microsoft.com/office/powerpoint/2010/main" val="4241139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is a copy of the equation sheet which is given to all students for use in the exams.  For</a:t>
            </a:r>
            <a:r>
              <a:rPr lang="en-GB" baseline="0" dirty="0" smtClean="0"/>
              <a:t> both of the chemistry exams students are also given a periodic table. Calculators are permitted for use in all Science GCSE exams.</a:t>
            </a:r>
            <a:endParaRPr lang="en-GB" dirty="0" smtClean="0"/>
          </a:p>
          <a:p>
            <a:endParaRPr lang="en-GB" dirty="0"/>
          </a:p>
        </p:txBody>
      </p:sp>
      <p:sp>
        <p:nvSpPr>
          <p:cNvPr id="4" name="Slide Number Placeholder 3"/>
          <p:cNvSpPr>
            <a:spLocks noGrp="1"/>
          </p:cNvSpPr>
          <p:nvPr>
            <p:ph type="sldNum" sz="quarter" idx="10"/>
          </p:nvPr>
        </p:nvSpPr>
        <p:spPr/>
        <p:txBody>
          <a:bodyPr/>
          <a:lstStyle/>
          <a:p>
            <a:fld id="{282FF518-6741-4B2C-9ADD-C0363DBC49FA}" type="slidenum">
              <a:rPr lang="en-GB" smtClean="0"/>
              <a:t>11</a:t>
            </a:fld>
            <a:endParaRPr lang="en-GB"/>
          </a:p>
        </p:txBody>
      </p:sp>
    </p:spTree>
    <p:extLst>
      <p:ext uri="{BB962C8B-B14F-4D97-AF65-F5344CB8AC3E}">
        <p14:creationId xmlns:p14="http://schemas.microsoft.com/office/powerpoint/2010/main" val="3520533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Details of rooms/topics will be posted on Moodle</a:t>
            </a:r>
          </a:p>
          <a:p>
            <a:endParaRPr lang="en-GB" dirty="0"/>
          </a:p>
        </p:txBody>
      </p:sp>
      <p:sp>
        <p:nvSpPr>
          <p:cNvPr id="4" name="Slide Number Placeholder 3"/>
          <p:cNvSpPr>
            <a:spLocks noGrp="1"/>
          </p:cNvSpPr>
          <p:nvPr>
            <p:ph type="sldNum" sz="quarter" idx="10"/>
          </p:nvPr>
        </p:nvSpPr>
        <p:spPr/>
        <p:txBody>
          <a:bodyPr/>
          <a:lstStyle/>
          <a:p>
            <a:fld id="{282FF518-6741-4B2C-9ADD-C0363DBC49FA}" type="slidenum">
              <a:rPr lang="en-GB" smtClean="0"/>
              <a:t>18</a:t>
            </a:fld>
            <a:endParaRPr lang="en-GB"/>
          </a:p>
        </p:txBody>
      </p:sp>
    </p:spTree>
    <p:extLst>
      <p:ext uri="{BB962C8B-B14F-4D97-AF65-F5344CB8AC3E}">
        <p14:creationId xmlns:p14="http://schemas.microsoft.com/office/powerpoint/2010/main" val="1176192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8899F6E-96A2-45B1-8364-A29790C80B07}" type="datetimeFigureOut">
              <a:rPr lang="en-GB" smtClean="0"/>
              <a:t>23/09/2025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7F0C15-CCC3-4A1B-9CCB-AD7951252EAE}" type="slidenum">
              <a:rPr lang="en-GB" smtClean="0"/>
              <a:t>‹#›</a:t>
            </a:fld>
            <a:endParaRPr lang="en-GB"/>
          </a:p>
        </p:txBody>
      </p:sp>
    </p:spTree>
    <p:extLst>
      <p:ext uri="{BB962C8B-B14F-4D97-AF65-F5344CB8AC3E}">
        <p14:creationId xmlns:p14="http://schemas.microsoft.com/office/powerpoint/2010/main" val="3894825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899F6E-96A2-45B1-8364-A29790C80B07}" type="datetimeFigureOut">
              <a:rPr lang="en-GB" smtClean="0"/>
              <a:t>23/09/2025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7F0C15-CCC3-4A1B-9CCB-AD7951252EAE}" type="slidenum">
              <a:rPr lang="en-GB" smtClean="0"/>
              <a:t>‹#›</a:t>
            </a:fld>
            <a:endParaRPr lang="en-GB"/>
          </a:p>
        </p:txBody>
      </p:sp>
    </p:spTree>
    <p:extLst>
      <p:ext uri="{BB962C8B-B14F-4D97-AF65-F5344CB8AC3E}">
        <p14:creationId xmlns:p14="http://schemas.microsoft.com/office/powerpoint/2010/main" val="65765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899F6E-96A2-45B1-8364-A29790C80B07}" type="datetimeFigureOut">
              <a:rPr lang="en-GB" smtClean="0"/>
              <a:t>23/09/2025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7F0C15-CCC3-4A1B-9CCB-AD7951252EAE}" type="slidenum">
              <a:rPr lang="en-GB" smtClean="0"/>
              <a:t>‹#›</a:t>
            </a:fld>
            <a:endParaRPr lang="en-GB"/>
          </a:p>
        </p:txBody>
      </p:sp>
    </p:spTree>
    <p:extLst>
      <p:ext uri="{BB962C8B-B14F-4D97-AF65-F5344CB8AC3E}">
        <p14:creationId xmlns:p14="http://schemas.microsoft.com/office/powerpoint/2010/main" val="1907650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5F192CE-B639-420C-9E3A-1EE9F0A1D9A1}" type="datetimeFigureOut">
              <a:rPr lang="en-GB" smtClean="0">
                <a:solidFill>
                  <a:prstClr val="black">
                    <a:tint val="75000"/>
                  </a:prstClr>
                </a:solidFill>
              </a:rPr>
              <a:pPr/>
              <a:t>23/09/2025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3ECAC14-166E-44C6-9700-F501E87F9E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20383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F192CE-B639-420C-9E3A-1EE9F0A1D9A1}" type="datetimeFigureOut">
              <a:rPr lang="en-GB" smtClean="0">
                <a:solidFill>
                  <a:prstClr val="black">
                    <a:tint val="75000"/>
                  </a:prstClr>
                </a:solidFill>
              </a:rPr>
              <a:pPr/>
              <a:t>23/09/2025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3ECAC14-166E-44C6-9700-F501E87F9E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09386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5F192CE-B639-420C-9E3A-1EE9F0A1D9A1}" type="datetimeFigureOut">
              <a:rPr lang="en-GB" smtClean="0">
                <a:solidFill>
                  <a:prstClr val="black">
                    <a:tint val="75000"/>
                  </a:prstClr>
                </a:solidFill>
              </a:rPr>
              <a:pPr/>
              <a:t>23/09/2025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3ECAC14-166E-44C6-9700-F501E87F9E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78751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F192CE-B639-420C-9E3A-1EE9F0A1D9A1}" type="datetimeFigureOut">
              <a:rPr lang="en-GB" smtClean="0">
                <a:solidFill>
                  <a:prstClr val="black">
                    <a:tint val="75000"/>
                  </a:prstClr>
                </a:solidFill>
              </a:rPr>
              <a:pPr/>
              <a:t>23/09/2025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3ECAC14-166E-44C6-9700-F501E87F9E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96139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F192CE-B639-420C-9E3A-1EE9F0A1D9A1}" type="datetimeFigureOut">
              <a:rPr lang="en-GB" smtClean="0">
                <a:solidFill>
                  <a:prstClr val="black">
                    <a:tint val="75000"/>
                  </a:prstClr>
                </a:solidFill>
              </a:rPr>
              <a:pPr/>
              <a:t>23/09/2025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3ECAC14-166E-44C6-9700-F501E87F9E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591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F192CE-B639-420C-9E3A-1EE9F0A1D9A1}" type="datetimeFigureOut">
              <a:rPr lang="en-GB" smtClean="0">
                <a:solidFill>
                  <a:prstClr val="black">
                    <a:tint val="75000"/>
                  </a:prstClr>
                </a:solidFill>
              </a:rPr>
              <a:pPr/>
              <a:t>23/09/2025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3ECAC14-166E-44C6-9700-F501E87F9E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77641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F192CE-B639-420C-9E3A-1EE9F0A1D9A1}" type="datetimeFigureOut">
              <a:rPr lang="en-GB" smtClean="0">
                <a:solidFill>
                  <a:prstClr val="black">
                    <a:tint val="75000"/>
                  </a:prstClr>
                </a:solidFill>
              </a:rPr>
              <a:pPr/>
              <a:t>23/09/2025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3ECAC14-166E-44C6-9700-F501E87F9E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2811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F192CE-B639-420C-9E3A-1EE9F0A1D9A1}" type="datetimeFigureOut">
              <a:rPr lang="en-GB" smtClean="0">
                <a:solidFill>
                  <a:prstClr val="black">
                    <a:tint val="75000"/>
                  </a:prstClr>
                </a:solidFill>
              </a:rPr>
              <a:pPr/>
              <a:t>23/09/2025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3ECAC14-166E-44C6-9700-F501E87F9E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8324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899F6E-96A2-45B1-8364-A29790C80B07}" type="datetimeFigureOut">
              <a:rPr lang="en-GB" smtClean="0"/>
              <a:t>23/09/2025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7F0C15-CCC3-4A1B-9CCB-AD7951252EAE}" type="slidenum">
              <a:rPr lang="en-GB" smtClean="0"/>
              <a:t>‹#›</a:t>
            </a:fld>
            <a:endParaRPr lang="en-GB"/>
          </a:p>
        </p:txBody>
      </p:sp>
    </p:spTree>
    <p:extLst>
      <p:ext uri="{BB962C8B-B14F-4D97-AF65-F5344CB8AC3E}">
        <p14:creationId xmlns:p14="http://schemas.microsoft.com/office/powerpoint/2010/main" val="1455871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F192CE-B639-420C-9E3A-1EE9F0A1D9A1}" type="datetimeFigureOut">
              <a:rPr lang="en-GB" smtClean="0">
                <a:solidFill>
                  <a:prstClr val="black">
                    <a:tint val="75000"/>
                  </a:prstClr>
                </a:solidFill>
              </a:rPr>
              <a:pPr/>
              <a:t>23/09/2025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3ECAC14-166E-44C6-9700-F501E87F9E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2149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F192CE-B639-420C-9E3A-1EE9F0A1D9A1}" type="datetimeFigureOut">
              <a:rPr lang="en-GB" smtClean="0">
                <a:solidFill>
                  <a:prstClr val="black">
                    <a:tint val="75000"/>
                  </a:prstClr>
                </a:solidFill>
              </a:rPr>
              <a:pPr/>
              <a:t>23/09/2025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3ECAC14-166E-44C6-9700-F501E87F9E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95357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F192CE-B639-420C-9E3A-1EE9F0A1D9A1}" type="datetimeFigureOut">
              <a:rPr lang="en-GB" smtClean="0">
                <a:solidFill>
                  <a:prstClr val="black">
                    <a:tint val="75000"/>
                  </a:prstClr>
                </a:solidFill>
              </a:rPr>
              <a:pPr/>
              <a:t>23/09/2025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3ECAC14-166E-44C6-9700-F501E87F9E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67658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899F6E-96A2-45B1-8364-A29790C80B07}" type="datetimeFigureOut">
              <a:rPr lang="en-GB" smtClean="0"/>
              <a:t>23/09/2025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7F0C15-CCC3-4A1B-9CCB-AD7951252EAE}" type="slidenum">
              <a:rPr lang="en-GB" smtClean="0"/>
              <a:t>‹#›</a:t>
            </a:fld>
            <a:endParaRPr lang="en-GB"/>
          </a:p>
        </p:txBody>
      </p:sp>
    </p:spTree>
    <p:extLst>
      <p:ext uri="{BB962C8B-B14F-4D97-AF65-F5344CB8AC3E}">
        <p14:creationId xmlns:p14="http://schemas.microsoft.com/office/powerpoint/2010/main" val="3164652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8899F6E-96A2-45B1-8364-A29790C80B07}" type="datetimeFigureOut">
              <a:rPr lang="en-GB" smtClean="0"/>
              <a:t>23/09/2025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7F0C15-CCC3-4A1B-9CCB-AD7951252EAE}" type="slidenum">
              <a:rPr lang="en-GB" smtClean="0"/>
              <a:t>‹#›</a:t>
            </a:fld>
            <a:endParaRPr lang="en-GB"/>
          </a:p>
        </p:txBody>
      </p:sp>
    </p:spTree>
    <p:extLst>
      <p:ext uri="{BB962C8B-B14F-4D97-AF65-F5344CB8AC3E}">
        <p14:creationId xmlns:p14="http://schemas.microsoft.com/office/powerpoint/2010/main" val="2408052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8899F6E-96A2-45B1-8364-A29790C80B07}" type="datetimeFigureOut">
              <a:rPr lang="en-GB" smtClean="0"/>
              <a:t>23/09/2025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7F0C15-CCC3-4A1B-9CCB-AD7951252EAE}" type="slidenum">
              <a:rPr lang="en-GB" smtClean="0"/>
              <a:t>‹#›</a:t>
            </a:fld>
            <a:endParaRPr lang="en-GB"/>
          </a:p>
        </p:txBody>
      </p:sp>
    </p:spTree>
    <p:extLst>
      <p:ext uri="{BB962C8B-B14F-4D97-AF65-F5344CB8AC3E}">
        <p14:creationId xmlns:p14="http://schemas.microsoft.com/office/powerpoint/2010/main" val="1333346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8899F6E-96A2-45B1-8364-A29790C80B07}" type="datetimeFigureOut">
              <a:rPr lang="en-GB" smtClean="0"/>
              <a:t>23/09/2025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7F0C15-CCC3-4A1B-9CCB-AD7951252EAE}" type="slidenum">
              <a:rPr lang="en-GB" smtClean="0"/>
              <a:t>‹#›</a:t>
            </a:fld>
            <a:endParaRPr lang="en-GB"/>
          </a:p>
        </p:txBody>
      </p:sp>
    </p:spTree>
    <p:extLst>
      <p:ext uri="{BB962C8B-B14F-4D97-AF65-F5344CB8AC3E}">
        <p14:creationId xmlns:p14="http://schemas.microsoft.com/office/powerpoint/2010/main" val="1022183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99F6E-96A2-45B1-8364-A29790C80B07}" type="datetimeFigureOut">
              <a:rPr lang="en-GB" smtClean="0"/>
              <a:t>23/09/2025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7F0C15-CCC3-4A1B-9CCB-AD7951252EAE}" type="slidenum">
              <a:rPr lang="en-GB" smtClean="0"/>
              <a:t>‹#›</a:t>
            </a:fld>
            <a:endParaRPr lang="en-GB"/>
          </a:p>
        </p:txBody>
      </p:sp>
    </p:spTree>
    <p:extLst>
      <p:ext uri="{BB962C8B-B14F-4D97-AF65-F5344CB8AC3E}">
        <p14:creationId xmlns:p14="http://schemas.microsoft.com/office/powerpoint/2010/main" val="3118438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899F6E-96A2-45B1-8364-A29790C80B07}" type="datetimeFigureOut">
              <a:rPr lang="en-GB" smtClean="0"/>
              <a:t>23/09/2025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7F0C15-CCC3-4A1B-9CCB-AD7951252EAE}" type="slidenum">
              <a:rPr lang="en-GB" smtClean="0"/>
              <a:t>‹#›</a:t>
            </a:fld>
            <a:endParaRPr lang="en-GB"/>
          </a:p>
        </p:txBody>
      </p:sp>
    </p:spTree>
    <p:extLst>
      <p:ext uri="{BB962C8B-B14F-4D97-AF65-F5344CB8AC3E}">
        <p14:creationId xmlns:p14="http://schemas.microsoft.com/office/powerpoint/2010/main" val="358075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899F6E-96A2-45B1-8364-A29790C80B07}" type="datetimeFigureOut">
              <a:rPr lang="en-GB" smtClean="0"/>
              <a:t>23/09/2025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7F0C15-CCC3-4A1B-9CCB-AD7951252EAE}" type="slidenum">
              <a:rPr lang="en-GB" smtClean="0"/>
              <a:t>‹#›</a:t>
            </a:fld>
            <a:endParaRPr lang="en-GB"/>
          </a:p>
        </p:txBody>
      </p:sp>
    </p:spTree>
    <p:extLst>
      <p:ext uri="{BB962C8B-B14F-4D97-AF65-F5344CB8AC3E}">
        <p14:creationId xmlns:p14="http://schemas.microsoft.com/office/powerpoint/2010/main" val="1849939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99F6E-96A2-45B1-8364-A29790C80B07}" type="datetimeFigureOut">
              <a:rPr lang="en-GB" smtClean="0"/>
              <a:t>23/09/2025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7F0C15-CCC3-4A1B-9CCB-AD7951252EAE}" type="slidenum">
              <a:rPr lang="en-GB" smtClean="0"/>
              <a:t>‹#›</a:t>
            </a:fld>
            <a:endParaRPr lang="en-GB"/>
          </a:p>
        </p:txBody>
      </p:sp>
    </p:spTree>
    <p:extLst>
      <p:ext uri="{BB962C8B-B14F-4D97-AF65-F5344CB8AC3E}">
        <p14:creationId xmlns:p14="http://schemas.microsoft.com/office/powerpoint/2010/main" val="4138970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192CE-B639-420C-9E3A-1EE9F0A1D9A1}" type="datetimeFigureOut">
              <a:rPr lang="en-GB" smtClean="0">
                <a:solidFill>
                  <a:prstClr val="black">
                    <a:tint val="75000"/>
                  </a:prstClr>
                </a:solidFill>
              </a:rPr>
              <a:pPr/>
              <a:t>23/09/2025</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CAC14-166E-44C6-9700-F501E87F9E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78205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aqa.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60000"/>
        </a:solid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462013" y="2364589"/>
            <a:ext cx="5705995" cy="1008112"/>
          </a:xfrm>
        </p:spPr>
        <p:txBody>
          <a:bodyPr>
            <a:noAutofit/>
          </a:bodyPr>
          <a:lstStyle/>
          <a:p>
            <a:pPr algn="r"/>
            <a:r>
              <a:rPr lang="en-GB" sz="11500" b="1" dirty="0">
                <a:solidFill>
                  <a:schemeClr val="bg1"/>
                </a:solidFill>
              </a:rPr>
              <a:t>Welcome</a:t>
            </a:r>
          </a:p>
        </p:txBody>
      </p:sp>
      <p:sp>
        <p:nvSpPr>
          <p:cNvPr id="8" name="Title 1"/>
          <p:cNvSpPr txBox="1">
            <a:spLocks/>
          </p:cNvSpPr>
          <p:nvPr/>
        </p:nvSpPr>
        <p:spPr>
          <a:xfrm>
            <a:off x="-1139806" y="4477243"/>
            <a:ext cx="7124970" cy="12087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b="1" i="0" u="none" strike="noStrike" kern="1200" cap="none" spc="0" normalizeH="0" baseline="0" noProof="0" dirty="0" smtClean="0">
                <a:ln>
                  <a:noFill/>
                </a:ln>
                <a:solidFill>
                  <a:prstClr val="white"/>
                </a:solidFill>
                <a:effectLst/>
                <a:uLnTx/>
                <a:uFillTx/>
                <a:latin typeface="Calibri Light" panose="020F0302020204030204"/>
                <a:ea typeface="+mj-ea"/>
                <a:cs typeface="+mj-cs"/>
              </a:rPr>
              <a:t>GCSE Combined Science Revision</a:t>
            </a:r>
            <a:endParaRPr kumimoji="0" lang="en-GB"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5543" y="3270268"/>
            <a:ext cx="4232166" cy="282302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56047">
            <a:off x="9784050" y="5424699"/>
            <a:ext cx="1576024" cy="158099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25543" y="103452"/>
            <a:ext cx="4232166" cy="2822911"/>
          </a:xfrm>
          <a:prstGeom prst="rect">
            <a:avLst/>
          </a:prstGeom>
        </p:spPr>
      </p:pic>
    </p:spTree>
    <p:extLst>
      <p:ext uri="{BB962C8B-B14F-4D97-AF65-F5344CB8AC3E}">
        <p14:creationId xmlns:p14="http://schemas.microsoft.com/office/powerpoint/2010/main" val="1824144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985" y="206199"/>
            <a:ext cx="10526685" cy="1477328"/>
          </a:xfrm>
          <a:prstGeom prst="rect">
            <a:avLst/>
          </a:prstGeom>
        </p:spPr>
        <p:txBody>
          <a:bodyPr wrap="square">
            <a:spAutoFit/>
          </a:bodyPr>
          <a:lstStyle/>
          <a:p>
            <a:r>
              <a:rPr lang="en-GB" b="1" dirty="0" smtClean="0">
                <a:solidFill>
                  <a:srgbClr val="2B2438"/>
                </a:solidFill>
                <a:latin typeface="__Open_Sans_4dd805"/>
              </a:rPr>
              <a:t>Question Style</a:t>
            </a:r>
            <a:endParaRPr lang="en-GB" dirty="0">
              <a:solidFill>
                <a:srgbClr val="2B2438"/>
              </a:solidFill>
              <a:latin typeface="__Open_Sans_4dd805"/>
            </a:endParaRPr>
          </a:p>
          <a:p>
            <a:r>
              <a:rPr lang="en-GB" dirty="0" smtClean="0">
                <a:solidFill>
                  <a:srgbClr val="2B2438"/>
                </a:solidFill>
                <a:latin typeface="__Open_Sans_4dd805"/>
              </a:rPr>
              <a:t>Mixture of multiple </a:t>
            </a:r>
            <a:r>
              <a:rPr lang="en-GB" dirty="0">
                <a:solidFill>
                  <a:srgbClr val="2B2438"/>
                </a:solidFill>
                <a:latin typeface="__Open_Sans_4dd805"/>
              </a:rPr>
              <a:t>choice, structured, closed short answer, and open response</a:t>
            </a:r>
            <a:r>
              <a:rPr lang="en-GB" dirty="0" smtClean="0">
                <a:solidFill>
                  <a:srgbClr val="2B2438"/>
                </a:solidFill>
                <a:latin typeface="__Open_Sans_4dd805"/>
              </a:rPr>
              <a:t>.</a:t>
            </a:r>
          </a:p>
          <a:p>
            <a:endParaRPr lang="en-GB" b="0" i="0" dirty="0">
              <a:solidFill>
                <a:srgbClr val="2B2438"/>
              </a:solidFill>
              <a:effectLst/>
              <a:latin typeface="__Open_Sans_4dd805"/>
            </a:endParaRPr>
          </a:p>
          <a:p>
            <a:r>
              <a:rPr lang="en-GB" dirty="0" smtClean="0">
                <a:solidFill>
                  <a:srgbClr val="2B2438"/>
                </a:solidFill>
                <a:latin typeface="__Open_Sans_4dd805"/>
              </a:rPr>
              <a:t>There are 21 Required Practicals across the 3 disciplines.  Students will be examined on a selection of these practicals.</a:t>
            </a:r>
            <a:endParaRPr lang="en-GB" b="0" i="0" dirty="0">
              <a:solidFill>
                <a:srgbClr val="2B2438"/>
              </a:solidFill>
              <a:effectLst/>
              <a:latin typeface="__Open_Sans_4dd805"/>
            </a:endParaRPr>
          </a:p>
        </p:txBody>
      </p:sp>
      <p:pic>
        <p:nvPicPr>
          <p:cNvPr id="3" name="Picture 2"/>
          <p:cNvPicPr>
            <a:picLocks noChangeAspect="1"/>
          </p:cNvPicPr>
          <p:nvPr/>
        </p:nvPicPr>
        <p:blipFill>
          <a:blip r:embed="rId3"/>
          <a:stretch>
            <a:fillRect/>
          </a:stretch>
        </p:blipFill>
        <p:spPr>
          <a:xfrm>
            <a:off x="6168045" y="1683527"/>
            <a:ext cx="5064962" cy="5174474"/>
          </a:xfrm>
          <a:prstGeom prst="rect">
            <a:avLst/>
          </a:prstGeom>
        </p:spPr>
      </p:pic>
      <p:pic>
        <p:nvPicPr>
          <p:cNvPr id="4" name="Picture 3"/>
          <p:cNvPicPr>
            <a:picLocks noChangeAspect="1"/>
          </p:cNvPicPr>
          <p:nvPr/>
        </p:nvPicPr>
        <p:blipFill>
          <a:blip r:embed="rId4"/>
          <a:stretch>
            <a:fillRect/>
          </a:stretch>
        </p:blipFill>
        <p:spPr>
          <a:xfrm>
            <a:off x="171796" y="2244435"/>
            <a:ext cx="2513452" cy="3566995"/>
          </a:xfrm>
          <a:prstGeom prst="rect">
            <a:avLst/>
          </a:prstGeom>
        </p:spPr>
      </p:pic>
    </p:spTree>
    <p:extLst>
      <p:ext uri="{BB962C8B-B14F-4D97-AF65-F5344CB8AC3E}">
        <p14:creationId xmlns:p14="http://schemas.microsoft.com/office/powerpoint/2010/main" val="355499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52908" y="0"/>
            <a:ext cx="4867275" cy="6838950"/>
          </a:xfrm>
          <a:prstGeom prst="rect">
            <a:avLst/>
          </a:prstGeom>
        </p:spPr>
      </p:pic>
      <p:pic>
        <p:nvPicPr>
          <p:cNvPr id="3" name="Picture 2"/>
          <p:cNvPicPr>
            <a:picLocks noChangeAspect="1"/>
          </p:cNvPicPr>
          <p:nvPr/>
        </p:nvPicPr>
        <p:blipFill>
          <a:blip r:embed="rId4"/>
          <a:stretch>
            <a:fillRect/>
          </a:stretch>
        </p:blipFill>
        <p:spPr>
          <a:xfrm>
            <a:off x="6683433" y="51594"/>
            <a:ext cx="4848398" cy="6806405"/>
          </a:xfrm>
          <a:prstGeom prst="rect">
            <a:avLst/>
          </a:prstGeom>
        </p:spPr>
      </p:pic>
    </p:spTree>
    <p:extLst>
      <p:ext uri="{BB962C8B-B14F-4D97-AF65-F5344CB8AC3E}">
        <p14:creationId xmlns:p14="http://schemas.microsoft.com/office/powerpoint/2010/main" val="3820299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6197" y="517153"/>
            <a:ext cx="2243855" cy="2877988"/>
          </a:xfrm>
          <a:prstGeom prst="rect">
            <a:avLst/>
          </a:prstGeom>
        </p:spPr>
      </p:pic>
      <p:pic>
        <p:nvPicPr>
          <p:cNvPr id="3" name="Picture 2"/>
          <p:cNvPicPr>
            <a:picLocks noChangeAspect="1"/>
          </p:cNvPicPr>
          <p:nvPr/>
        </p:nvPicPr>
        <p:blipFill>
          <a:blip r:embed="rId3"/>
          <a:stretch>
            <a:fillRect/>
          </a:stretch>
        </p:blipFill>
        <p:spPr>
          <a:xfrm>
            <a:off x="3181611" y="517153"/>
            <a:ext cx="2243855" cy="2877988"/>
          </a:xfrm>
          <a:prstGeom prst="rect">
            <a:avLst/>
          </a:prstGeom>
        </p:spPr>
      </p:pic>
      <p:pic>
        <p:nvPicPr>
          <p:cNvPr id="4" name="Picture 3"/>
          <p:cNvPicPr>
            <a:picLocks noChangeAspect="1"/>
          </p:cNvPicPr>
          <p:nvPr/>
        </p:nvPicPr>
        <p:blipFill>
          <a:blip r:embed="rId4"/>
          <a:stretch>
            <a:fillRect/>
          </a:stretch>
        </p:blipFill>
        <p:spPr>
          <a:xfrm>
            <a:off x="6248674" y="330308"/>
            <a:ext cx="2298005" cy="3251677"/>
          </a:xfrm>
          <a:prstGeom prst="rect">
            <a:avLst/>
          </a:prstGeom>
        </p:spPr>
      </p:pic>
      <p:sp>
        <p:nvSpPr>
          <p:cNvPr id="5" name="TextBox 4"/>
          <p:cNvSpPr txBox="1"/>
          <p:nvPr/>
        </p:nvSpPr>
        <p:spPr>
          <a:xfrm>
            <a:off x="576197" y="3929148"/>
            <a:ext cx="11166764" cy="2492990"/>
          </a:xfrm>
          <a:prstGeom prst="rect">
            <a:avLst/>
          </a:prstGeom>
          <a:noFill/>
        </p:spPr>
        <p:txBody>
          <a:bodyPr wrap="square" rtlCol="0">
            <a:spAutoFit/>
          </a:bodyPr>
          <a:lstStyle/>
          <a:p>
            <a:r>
              <a:rPr lang="en-GB" sz="3600" dirty="0" smtClean="0"/>
              <a:t>Revision guides available on </a:t>
            </a:r>
            <a:r>
              <a:rPr lang="en-GB" sz="3600" dirty="0" err="1" smtClean="0"/>
              <a:t>ParentPay</a:t>
            </a:r>
            <a:r>
              <a:rPr lang="en-GB" sz="3600" dirty="0" smtClean="0"/>
              <a:t> for £6.75 each</a:t>
            </a:r>
          </a:p>
          <a:p>
            <a:endParaRPr lang="en-GB" sz="3600" dirty="0"/>
          </a:p>
          <a:p>
            <a:r>
              <a:rPr lang="en-GB" sz="3600" dirty="0" smtClean="0"/>
              <a:t>Workbooks also available </a:t>
            </a:r>
            <a:r>
              <a:rPr lang="en-GB" sz="3600" dirty="0"/>
              <a:t>on </a:t>
            </a:r>
            <a:r>
              <a:rPr lang="en-GB" sz="3600" dirty="0" err="1"/>
              <a:t>ParentPay</a:t>
            </a:r>
            <a:r>
              <a:rPr lang="en-GB" sz="3600" dirty="0"/>
              <a:t> </a:t>
            </a:r>
            <a:r>
              <a:rPr lang="en-GB" sz="3600" smtClean="0"/>
              <a:t>for </a:t>
            </a:r>
            <a:r>
              <a:rPr lang="en-GB" sz="3600" smtClean="0"/>
              <a:t>£7.75 </a:t>
            </a:r>
            <a:r>
              <a:rPr lang="en-GB" sz="3600" dirty="0"/>
              <a:t>each</a:t>
            </a:r>
          </a:p>
          <a:p>
            <a:endParaRPr lang="en-GB" sz="2400" dirty="0"/>
          </a:p>
          <a:p>
            <a:endParaRPr lang="en-GB" sz="2400" dirty="0"/>
          </a:p>
        </p:txBody>
      </p:sp>
    </p:spTree>
    <p:extLst>
      <p:ext uri="{BB962C8B-B14F-4D97-AF65-F5344CB8AC3E}">
        <p14:creationId xmlns:p14="http://schemas.microsoft.com/office/powerpoint/2010/main" val="2789586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8896" y="3473382"/>
            <a:ext cx="2721307" cy="1031994"/>
          </a:xfrm>
          <a:prstGeom prst="rect">
            <a:avLst/>
          </a:prstGeom>
        </p:spPr>
      </p:pic>
      <p:pic>
        <p:nvPicPr>
          <p:cNvPr id="5" name="Picture 4"/>
          <p:cNvPicPr>
            <a:picLocks noChangeAspect="1"/>
          </p:cNvPicPr>
          <p:nvPr/>
        </p:nvPicPr>
        <p:blipFill>
          <a:blip r:embed="rId3"/>
          <a:stretch>
            <a:fillRect/>
          </a:stretch>
        </p:blipFill>
        <p:spPr>
          <a:xfrm>
            <a:off x="3237504" y="3218116"/>
            <a:ext cx="2757630" cy="3405791"/>
          </a:xfrm>
          <a:prstGeom prst="rect">
            <a:avLst/>
          </a:prstGeom>
        </p:spPr>
      </p:pic>
      <p:pic>
        <p:nvPicPr>
          <p:cNvPr id="6" name="Picture 5"/>
          <p:cNvPicPr>
            <a:picLocks noChangeAspect="1"/>
          </p:cNvPicPr>
          <p:nvPr/>
        </p:nvPicPr>
        <p:blipFill>
          <a:blip r:embed="rId4"/>
          <a:stretch>
            <a:fillRect/>
          </a:stretch>
        </p:blipFill>
        <p:spPr>
          <a:xfrm>
            <a:off x="6182435" y="3176307"/>
            <a:ext cx="2784144" cy="3447600"/>
          </a:xfrm>
          <a:prstGeom prst="rect">
            <a:avLst/>
          </a:prstGeom>
        </p:spPr>
      </p:pic>
      <p:pic>
        <p:nvPicPr>
          <p:cNvPr id="7" name="Picture 6"/>
          <p:cNvPicPr>
            <a:picLocks noChangeAspect="1"/>
          </p:cNvPicPr>
          <p:nvPr/>
        </p:nvPicPr>
        <p:blipFill>
          <a:blip r:embed="rId5"/>
          <a:stretch>
            <a:fillRect/>
          </a:stretch>
        </p:blipFill>
        <p:spPr>
          <a:xfrm>
            <a:off x="9241490" y="3218116"/>
            <a:ext cx="2837559" cy="3514298"/>
          </a:xfrm>
          <a:prstGeom prst="rect">
            <a:avLst/>
          </a:prstGeom>
        </p:spPr>
      </p:pic>
      <p:pic>
        <p:nvPicPr>
          <p:cNvPr id="8" name="Picture 7"/>
          <p:cNvPicPr>
            <a:picLocks noChangeAspect="1"/>
          </p:cNvPicPr>
          <p:nvPr/>
        </p:nvPicPr>
        <p:blipFill>
          <a:blip r:embed="rId6"/>
          <a:stretch>
            <a:fillRect/>
          </a:stretch>
        </p:blipFill>
        <p:spPr>
          <a:xfrm>
            <a:off x="588053" y="1043396"/>
            <a:ext cx="4191136" cy="1614062"/>
          </a:xfrm>
          <a:prstGeom prst="rect">
            <a:avLst/>
          </a:prstGeom>
        </p:spPr>
      </p:pic>
      <p:sp>
        <p:nvSpPr>
          <p:cNvPr id="3" name="TextBox 2"/>
          <p:cNvSpPr txBox="1"/>
          <p:nvPr/>
        </p:nvSpPr>
        <p:spPr>
          <a:xfrm>
            <a:off x="491350" y="113406"/>
            <a:ext cx="37241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www.kerboodle.com</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4843844" y="1163530"/>
            <a:ext cx="7024884" cy="1077218"/>
          </a:xfrm>
          <a:prstGeom prst="rect">
            <a:avLst/>
          </a:prstGeom>
          <a:noFill/>
        </p:spPr>
        <p:txBody>
          <a:bodyPr wrap="square" rtlCol="0">
            <a:spAutoFit/>
          </a:bodyPr>
          <a:lstStyle/>
          <a:p>
            <a:r>
              <a:rPr lang="en-GB" sz="3200" dirty="0" smtClean="0"/>
              <a:t>Online textbooks are available to view on the </a:t>
            </a:r>
            <a:r>
              <a:rPr lang="en-GB" sz="3200" dirty="0" err="1" smtClean="0"/>
              <a:t>Kerboodle</a:t>
            </a:r>
            <a:r>
              <a:rPr lang="en-GB" sz="3200" dirty="0" smtClean="0"/>
              <a:t> website</a:t>
            </a:r>
            <a:endParaRPr lang="en-GB" sz="3200" dirty="0"/>
          </a:p>
        </p:txBody>
      </p:sp>
    </p:spTree>
    <p:extLst>
      <p:ext uri="{BB962C8B-B14F-4D97-AF65-F5344CB8AC3E}">
        <p14:creationId xmlns:p14="http://schemas.microsoft.com/office/powerpoint/2010/main" val="255967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0327177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305070" y="106508"/>
            <a:ext cx="4820461" cy="3872771"/>
          </a:xfrm>
          <a:prstGeom prst="rect">
            <a:avLst/>
          </a:prstGeom>
        </p:spPr>
      </p:pic>
      <p:sp>
        <p:nvSpPr>
          <p:cNvPr id="2" name="Title 1"/>
          <p:cNvSpPr>
            <a:spLocks noGrp="1"/>
          </p:cNvSpPr>
          <p:nvPr>
            <p:ph type="title"/>
          </p:nvPr>
        </p:nvSpPr>
        <p:spPr/>
        <p:txBody>
          <a:bodyPr/>
          <a:lstStyle/>
          <a:p>
            <a:r>
              <a:rPr lang="en-GB" dirty="0" smtClean="0"/>
              <a:t>What is </a:t>
            </a:r>
            <a:r>
              <a:rPr lang="en-GB" dirty="0" err="1"/>
              <a:t>S</a:t>
            </a:r>
            <a:r>
              <a:rPr lang="en-GB" dirty="0" err="1" smtClean="0"/>
              <a:t>parx</a:t>
            </a:r>
            <a:r>
              <a:rPr lang="en-GB" dirty="0" smtClean="0"/>
              <a:t> Science?</a:t>
            </a:r>
            <a:endParaRPr lang="en-GB" dirty="0"/>
          </a:p>
        </p:txBody>
      </p:sp>
      <p:sp>
        <p:nvSpPr>
          <p:cNvPr id="3" name="Content Placeholder 2"/>
          <p:cNvSpPr>
            <a:spLocks noGrp="1"/>
          </p:cNvSpPr>
          <p:nvPr>
            <p:ph idx="1"/>
          </p:nvPr>
        </p:nvSpPr>
        <p:spPr>
          <a:xfrm>
            <a:off x="293255" y="2185844"/>
            <a:ext cx="10515600" cy="4351338"/>
          </a:xfrm>
        </p:spPr>
        <p:txBody>
          <a:bodyPr>
            <a:normAutofit/>
          </a:bodyPr>
          <a:lstStyle/>
          <a:p>
            <a:pPr lvl="0"/>
            <a:r>
              <a:rPr lang="en-GB" dirty="0" err="1"/>
              <a:t>Sparx</a:t>
            </a:r>
            <a:r>
              <a:rPr lang="en-GB" dirty="0"/>
              <a:t> Science provides personalised homework that </a:t>
            </a:r>
            <a:r>
              <a:rPr lang="en-GB" dirty="0" smtClean="0"/>
              <a:t>aids </a:t>
            </a:r>
            <a:r>
              <a:rPr lang="en-GB" dirty="0"/>
              <a:t>retention and </a:t>
            </a:r>
            <a:r>
              <a:rPr lang="en-GB" dirty="0" smtClean="0"/>
              <a:t>recall.</a:t>
            </a:r>
          </a:p>
          <a:p>
            <a:pPr lvl="0"/>
            <a:r>
              <a:rPr lang="en-GB" dirty="0" smtClean="0"/>
              <a:t>Teachers </a:t>
            </a:r>
            <a:r>
              <a:rPr lang="en-GB" dirty="0"/>
              <a:t>will set </a:t>
            </a:r>
            <a:r>
              <a:rPr lang="en-GB" dirty="0" smtClean="0"/>
              <a:t>topics that are coming up in the first mock series, in November. </a:t>
            </a:r>
          </a:p>
          <a:p>
            <a:pPr lvl="0"/>
            <a:r>
              <a:rPr lang="en-GB" dirty="0" smtClean="0"/>
              <a:t>Sometimes </a:t>
            </a:r>
            <a:r>
              <a:rPr lang="en-GB" dirty="0"/>
              <a:t>science questions may challenge students, however where this is the case </a:t>
            </a:r>
            <a:r>
              <a:rPr lang="en-GB" dirty="0" err="1"/>
              <a:t>Sparx</a:t>
            </a:r>
            <a:r>
              <a:rPr lang="en-GB" dirty="0"/>
              <a:t> provides unique support to fill knowledge gaps or guide them through application of scientific ideas. </a:t>
            </a:r>
          </a:p>
        </p:txBody>
      </p:sp>
    </p:spTree>
    <p:extLst>
      <p:ext uri="{BB962C8B-B14F-4D97-AF65-F5344CB8AC3E}">
        <p14:creationId xmlns:p14="http://schemas.microsoft.com/office/powerpoint/2010/main" val="159387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you help?</a:t>
            </a:r>
            <a:endParaRPr lang="en-GB" dirty="0"/>
          </a:p>
        </p:txBody>
      </p:sp>
      <p:sp>
        <p:nvSpPr>
          <p:cNvPr id="3" name="Content Placeholder 2"/>
          <p:cNvSpPr>
            <a:spLocks noGrp="1"/>
          </p:cNvSpPr>
          <p:nvPr>
            <p:ph idx="1"/>
          </p:nvPr>
        </p:nvSpPr>
        <p:spPr/>
        <p:txBody>
          <a:bodyPr>
            <a:normAutofit/>
          </a:bodyPr>
          <a:lstStyle/>
          <a:p>
            <a:pPr lvl="0"/>
            <a:r>
              <a:rPr lang="en-GB" dirty="0"/>
              <a:t>Provide a quiet space for your child to focus on their homework, minimising distractions where possible.</a:t>
            </a:r>
          </a:p>
          <a:p>
            <a:pPr lvl="0"/>
            <a:r>
              <a:rPr lang="en-GB" dirty="0"/>
              <a:t>Encourage your child to start their homework early so they can get support before the deadline if they are stuck. </a:t>
            </a:r>
          </a:p>
          <a:p>
            <a:pPr lvl="0"/>
            <a:r>
              <a:rPr lang="en-GB" dirty="0" err="1"/>
              <a:t>Sparx</a:t>
            </a:r>
            <a:r>
              <a:rPr lang="en-GB" dirty="0"/>
              <a:t> Science will automatically adjust the level of questions based on your child’s answers, please try not to answer the questions for them, instead ensure they are carefully reading the support and using this information to answer the questions.</a:t>
            </a:r>
          </a:p>
          <a:p>
            <a:pPr marL="0" indent="0">
              <a:buNone/>
            </a:pPr>
            <a:endParaRPr lang="en-GB" dirty="0"/>
          </a:p>
        </p:txBody>
      </p:sp>
    </p:spTree>
    <p:extLst>
      <p:ext uri="{BB962C8B-B14F-4D97-AF65-F5344CB8AC3E}">
        <p14:creationId xmlns:p14="http://schemas.microsoft.com/office/powerpoint/2010/main" val="208278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details</a:t>
            </a:r>
            <a:endParaRPr lang="en-GB" dirty="0"/>
          </a:p>
        </p:txBody>
      </p:sp>
      <p:sp>
        <p:nvSpPr>
          <p:cNvPr id="3" name="Content Placeholder 2"/>
          <p:cNvSpPr>
            <a:spLocks noGrp="1"/>
          </p:cNvSpPr>
          <p:nvPr>
            <p:ph idx="1"/>
          </p:nvPr>
        </p:nvSpPr>
        <p:spPr>
          <a:xfrm>
            <a:off x="607290" y="1816389"/>
            <a:ext cx="11122891" cy="4351338"/>
          </a:xfrm>
        </p:spPr>
        <p:txBody>
          <a:bodyPr/>
          <a:lstStyle/>
          <a:p>
            <a:pPr lvl="0"/>
            <a:r>
              <a:rPr lang="en-GB" dirty="0"/>
              <a:t>Students log in at app.sparx-learning.com. They will need to find their school and log in using their </a:t>
            </a:r>
            <a:r>
              <a:rPr lang="en-GB" dirty="0" err="1"/>
              <a:t>Sparx</a:t>
            </a:r>
            <a:r>
              <a:rPr lang="en-GB" dirty="0"/>
              <a:t> Maths details. </a:t>
            </a:r>
            <a:endParaRPr lang="en-GB" dirty="0" smtClean="0"/>
          </a:p>
          <a:p>
            <a:pPr lvl="0"/>
            <a:endParaRPr lang="en-GB" dirty="0"/>
          </a:p>
          <a:p>
            <a:pPr lvl="0"/>
            <a:r>
              <a:rPr lang="en-GB" dirty="0" smtClean="0"/>
              <a:t>Homework will be handed out on Tuesday every week, and collected on Monday </a:t>
            </a:r>
          </a:p>
          <a:p>
            <a:pPr lvl="0"/>
            <a:endParaRPr lang="en-GB" dirty="0"/>
          </a:p>
          <a:p>
            <a:pPr lvl="0"/>
            <a:r>
              <a:rPr lang="en-GB" dirty="0" smtClean="0"/>
              <a:t>Each </a:t>
            </a:r>
            <a:r>
              <a:rPr lang="en-GB" dirty="0" err="1" smtClean="0"/>
              <a:t>Sparx</a:t>
            </a:r>
            <a:r>
              <a:rPr lang="en-GB" dirty="0" smtClean="0"/>
              <a:t> Science homework should take 1 hour. </a:t>
            </a:r>
            <a:endParaRPr lang="en-GB" dirty="0"/>
          </a:p>
        </p:txBody>
      </p:sp>
    </p:spTree>
    <p:extLst>
      <p:ext uri="{BB962C8B-B14F-4D97-AF65-F5344CB8AC3E}">
        <p14:creationId xmlns:p14="http://schemas.microsoft.com/office/powerpoint/2010/main" val="2044279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2581" y="766618"/>
            <a:ext cx="11296073" cy="3785652"/>
          </a:xfrm>
          <a:prstGeom prst="rect">
            <a:avLst/>
          </a:prstGeom>
          <a:noFill/>
        </p:spPr>
        <p:txBody>
          <a:bodyPr wrap="square" rtlCol="0">
            <a:spAutoFit/>
          </a:bodyPr>
          <a:lstStyle/>
          <a:p>
            <a:r>
              <a:rPr lang="en-GB" sz="4000" u="sng" dirty="0" smtClean="0"/>
              <a:t>After School Science Revision Classes</a:t>
            </a:r>
          </a:p>
          <a:p>
            <a:endParaRPr lang="en-GB" sz="4000" dirty="0"/>
          </a:p>
          <a:p>
            <a:r>
              <a:rPr lang="en-GB" sz="4000" dirty="0" smtClean="0"/>
              <a:t>Every Monday 3pm-4pm starting this Monday 22</a:t>
            </a:r>
            <a:r>
              <a:rPr lang="en-GB" sz="4000" baseline="30000" dirty="0" smtClean="0"/>
              <a:t>nd</a:t>
            </a:r>
            <a:r>
              <a:rPr lang="en-GB" sz="4000" dirty="0" smtClean="0"/>
              <a:t> September.</a:t>
            </a:r>
          </a:p>
          <a:p>
            <a:endParaRPr lang="en-GB" sz="4000" dirty="0"/>
          </a:p>
          <a:p>
            <a:endParaRPr lang="en-GB" sz="4000" dirty="0" smtClean="0"/>
          </a:p>
        </p:txBody>
      </p:sp>
    </p:spTree>
    <p:extLst>
      <p:ext uri="{BB962C8B-B14F-4D97-AF65-F5344CB8AC3E}">
        <p14:creationId xmlns:p14="http://schemas.microsoft.com/office/powerpoint/2010/main" val="2131212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695796"/>
            <a:ext cx="12087996" cy="37255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smtClean="0">
                <a:ln>
                  <a:noFill/>
                </a:ln>
                <a:solidFill>
                  <a:prstClr val="black"/>
                </a:solidFill>
                <a:effectLst/>
                <a:uLnTx/>
                <a:uFillTx/>
                <a:latin typeface="Calibri" panose="020F0502020204030204"/>
                <a:ea typeface="+mn-ea"/>
                <a:cs typeface="+mn-cs"/>
              </a:rPr>
              <a:t>Exam Board: </a:t>
            </a:r>
            <a:r>
              <a:rPr kumimoji="0" lang="en-GB" sz="6600" b="1" i="0" u="none" strike="noStrike" kern="1200" cap="none" spc="0" normalizeH="0" baseline="0" noProof="0" dirty="0" smtClean="0">
                <a:ln>
                  <a:noFill/>
                </a:ln>
                <a:solidFill>
                  <a:srgbClr val="7030A0"/>
                </a:solidFill>
                <a:effectLst/>
                <a:uLnTx/>
                <a:uFillTx/>
                <a:latin typeface="Calibri" panose="020F0502020204030204"/>
                <a:ea typeface="+mn-ea"/>
                <a:cs typeface="+mn-cs"/>
              </a:rPr>
              <a:t>AQA</a:t>
            </a:r>
            <a:r>
              <a:rPr kumimoji="0" lang="en-GB" sz="66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smtClean="0">
                <a:ln>
                  <a:noFill/>
                </a:ln>
                <a:solidFill>
                  <a:prstClr val="black"/>
                </a:solidFill>
                <a:effectLst/>
                <a:uLnTx/>
                <a:uFillTx/>
                <a:latin typeface="Calibri" panose="020F0502020204030204"/>
                <a:ea typeface="+mn-ea"/>
                <a:cs typeface="+mn-cs"/>
              </a:rPr>
              <a:t>Course: </a:t>
            </a:r>
            <a:r>
              <a:rPr kumimoji="0" lang="en-GB" sz="6600" b="1" i="0" u="none" strike="noStrike" kern="1200" cap="none" spc="0" normalizeH="0" baseline="0" noProof="0" dirty="0" smtClean="0">
                <a:ln>
                  <a:noFill/>
                </a:ln>
                <a:solidFill>
                  <a:srgbClr val="FA0000"/>
                </a:solidFill>
                <a:effectLst/>
                <a:uLnTx/>
                <a:uFillTx/>
                <a:latin typeface="Calibri" panose="020F0502020204030204"/>
                <a:ea typeface="+mn-ea"/>
                <a:cs typeface="+mn-cs"/>
              </a:rPr>
              <a:t>GCSE Combined Science TRILOGY </a:t>
            </a:r>
            <a:r>
              <a:rPr kumimoji="0" lang="en-GB" sz="4000" b="1" i="0" u="none" strike="noStrike" kern="1200" cap="none" spc="0" normalizeH="0" baseline="0" noProof="0" dirty="0" smtClean="0">
                <a:ln>
                  <a:noFill/>
                </a:ln>
                <a:solidFill>
                  <a:srgbClr val="FA0000"/>
                </a:solidFill>
                <a:effectLst/>
                <a:uLnTx/>
                <a:uFillTx/>
                <a:latin typeface="Calibri" panose="020F0502020204030204"/>
                <a:ea typeface="+mn-ea"/>
                <a:cs typeface="+mn-cs"/>
              </a:rPr>
              <a:t>8464</a:t>
            </a:r>
            <a:endParaRPr kumimoji="0" lang="en-GB" sz="4000" b="1" i="0" u="none" strike="noStrike" kern="1200" cap="none" spc="0" normalizeH="0" baseline="0" noProof="0" dirty="0">
              <a:ln>
                <a:noFill/>
              </a:ln>
              <a:solidFill>
                <a:srgbClr val="FA0000"/>
              </a:solidFill>
              <a:effectLst/>
              <a:uLnTx/>
              <a:uFillTx/>
              <a:latin typeface="Calibri" panose="020F0502020204030204"/>
              <a:ea typeface="+mn-ea"/>
              <a:cs typeface="+mn-cs"/>
            </a:endParaRPr>
          </a:p>
        </p:txBody>
      </p:sp>
      <p:pic>
        <p:nvPicPr>
          <p:cNvPr id="3" name="Picture 2"/>
          <p:cNvPicPr>
            <a:picLocks noChangeAspect="1"/>
          </p:cNvPicPr>
          <p:nvPr/>
        </p:nvPicPr>
        <p:blipFill>
          <a:blip r:embed="rId2"/>
          <a:stretch>
            <a:fillRect/>
          </a:stretch>
        </p:blipFill>
        <p:spPr>
          <a:xfrm>
            <a:off x="8488075" y="64477"/>
            <a:ext cx="3703925" cy="1294424"/>
          </a:xfrm>
          <a:prstGeom prst="rect">
            <a:avLst/>
          </a:prstGeom>
        </p:spPr>
      </p:pic>
    </p:spTree>
    <p:extLst>
      <p:ext uri="{BB962C8B-B14F-4D97-AF65-F5344CB8AC3E}">
        <p14:creationId xmlns:p14="http://schemas.microsoft.com/office/powerpoint/2010/main" val="1292738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644" y="93245"/>
            <a:ext cx="1156726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smtClean="0">
                <a:ln>
                  <a:noFill/>
                </a:ln>
                <a:solidFill>
                  <a:prstClr val="black"/>
                </a:solidFill>
                <a:effectLst/>
                <a:uLnTx/>
                <a:uFillTx/>
                <a:latin typeface="Calibri" panose="020F0502020204030204"/>
                <a:ea typeface="+mn-ea"/>
                <a:cs typeface="+mn-cs"/>
              </a:rPr>
              <a:t>AQA TRILOGY: GCSE Combined Science Exams</a:t>
            </a:r>
            <a:endParaRPr kumimoji="0" lang="en-GB"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ounded Rectangle 4"/>
          <p:cNvSpPr/>
          <p:nvPr/>
        </p:nvSpPr>
        <p:spPr>
          <a:xfrm>
            <a:off x="158750" y="1206500"/>
            <a:ext cx="3073400" cy="255270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Biology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Paper 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70 marks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1 hour 15 min</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ounded Rectangle 5"/>
          <p:cNvSpPr/>
          <p:nvPr/>
        </p:nvSpPr>
        <p:spPr>
          <a:xfrm>
            <a:off x="158750" y="4213269"/>
            <a:ext cx="3073400" cy="2552700"/>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Biology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Paper 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70 marks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1 hour 15 min</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ounded Rectangle 6"/>
          <p:cNvSpPr/>
          <p:nvPr/>
        </p:nvSpPr>
        <p:spPr>
          <a:xfrm>
            <a:off x="3378200" y="1203731"/>
            <a:ext cx="3073400" cy="2552700"/>
          </a:xfrm>
          <a:prstGeom prst="roundRect">
            <a:avLst/>
          </a:prstGeom>
          <a:solidFill>
            <a:srgbClr val="FF65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Chemistry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Paper 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70 marks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1 hour 15 min</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ounded Rectangle 7"/>
          <p:cNvSpPr/>
          <p:nvPr/>
        </p:nvSpPr>
        <p:spPr>
          <a:xfrm>
            <a:off x="3468688" y="4213269"/>
            <a:ext cx="3073400" cy="2552700"/>
          </a:xfrm>
          <a:prstGeom prst="roundRect">
            <a:avLst/>
          </a:prstGeom>
          <a:solidFill>
            <a:srgbClr val="FA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Chemistry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Paper 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70 marks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1 hour 15 min</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ounded Rectangle 8"/>
          <p:cNvSpPr/>
          <p:nvPr/>
        </p:nvSpPr>
        <p:spPr>
          <a:xfrm>
            <a:off x="6662348" y="1220524"/>
            <a:ext cx="3073400" cy="25527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Physics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Paper 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70 marks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1 hour 15 min</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ounded Rectangle 9"/>
          <p:cNvSpPr/>
          <p:nvPr/>
        </p:nvSpPr>
        <p:spPr>
          <a:xfrm>
            <a:off x="6778626" y="4213269"/>
            <a:ext cx="2957121" cy="2552700"/>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Physics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Paper 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70 marks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1 hour 15 min</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776614" y="851192"/>
            <a:ext cx="23423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12</a:t>
            </a:r>
            <a:r>
              <a:rPr kumimoji="0" lang="en-GB" sz="18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May 2026</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907245" y="3851254"/>
            <a:ext cx="23423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8</a:t>
            </a:r>
            <a:r>
              <a:rPr kumimoji="0" lang="en-GB" sz="18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June 2026</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3972065" y="834399"/>
            <a:ext cx="23423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18</a:t>
            </a:r>
            <a:r>
              <a:rPr kumimoji="0" lang="en-GB" sz="18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May 2026</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p:cNvSpPr txBox="1"/>
          <p:nvPr/>
        </p:nvSpPr>
        <p:spPr>
          <a:xfrm>
            <a:off x="4199721" y="3843937"/>
            <a:ext cx="23423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12</a:t>
            </a:r>
            <a:r>
              <a:rPr kumimoji="0" lang="en-GB" sz="18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June 2026</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p:cNvSpPr txBox="1"/>
          <p:nvPr/>
        </p:nvSpPr>
        <p:spPr>
          <a:xfrm>
            <a:off x="7393381" y="820155"/>
            <a:ext cx="23423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2</a:t>
            </a:r>
            <a:r>
              <a:rPr kumimoji="0" lang="en-GB" sz="1800" b="0" i="0" u="none" strike="noStrike" kern="1200" cap="none" spc="0" normalizeH="0" baseline="30000" noProof="0" dirty="0" smtClean="0">
                <a:ln>
                  <a:noFill/>
                </a:ln>
                <a:solidFill>
                  <a:prstClr val="black"/>
                </a:solidFill>
                <a:effectLst/>
                <a:uLnTx/>
                <a:uFillTx/>
                <a:latin typeface="Calibri" panose="020F0502020204030204"/>
                <a:ea typeface="+mn-ea"/>
                <a:cs typeface="+mn-cs"/>
              </a:rPr>
              <a:t>nd</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June 2026</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p:cNvSpPr txBox="1"/>
          <p:nvPr/>
        </p:nvSpPr>
        <p:spPr>
          <a:xfrm>
            <a:off x="7393380" y="3843937"/>
            <a:ext cx="23423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15</a:t>
            </a:r>
            <a:r>
              <a:rPr kumimoji="0" lang="en-GB" sz="18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June 2026</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41086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84244" y="0"/>
            <a:ext cx="663431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AQA TRILOGY: GCSE Combined Science</a:t>
            </a:r>
          </a:p>
        </p:txBody>
      </p:sp>
      <p:pic>
        <p:nvPicPr>
          <p:cNvPr id="3" name="Picture 2"/>
          <p:cNvPicPr>
            <a:picLocks noChangeAspect="1"/>
          </p:cNvPicPr>
          <p:nvPr/>
        </p:nvPicPr>
        <p:blipFill>
          <a:blip r:embed="rId2"/>
          <a:stretch>
            <a:fillRect/>
          </a:stretch>
        </p:blipFill>
        <p:spPr>
          <a:xfrm>
            <a:off x="9902557" y="64477"/>
            <a:ext cx="2289443" cy="800100"/>
          </a:xfrm>
          <a:prstGeom prst="rect">
            <a:avLst/>
          </a:prstGeom>
        </p:spPr>
      </p:pic>
      <p:sp>
        <p:nvSpPr>
          <p:cNvPr id="18" name="Rounded Rectangle 17"/>
          <p:cNvSpPr/>
          <p:nvPr/>
        </p:nvSpPr>
        <p:spPr>
          <a:xfrm>
            <a:off x="130120" y="983728"/>
            <a:ext cx="4479458" cy="5767801"/>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sng"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smtClean="0">
                <a:ln>
                  <a:noFill/>
                </a:ln>
                <a:solidFill>
                  <a:prstClr val="black"/>
                </a:solidFill>
                <a:effectLst/>
                <a:uLnTx/>
                <a:uFillTx/>
                <a:latin typeface="Calibri" panose="020F0502020204030204"/>
                <a:ea typeface="+mn-ea"/>
                <a:cs typeface="+mn-cs"/>
              </a:rPr>
              <a:t>Biology Paper 1</a:t>
            </a:r>
            <a:endPar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B1 = Cell structure and transport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B2 = Cell division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B3 = Organisation and the digestive system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B4 =Organising animals and plants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Calibri" panose="020F0502020204030204"/>
                <a:ea typeface="+mn-ea"/>
                <a:cs typeface="Arial" pitchFamily="34" charset="0"/>
              </a:rPr>
              <a:t>B5 = Communicable diseases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Calibri" panose="020F0502020204030204"/>
                <a:ea typeface="+mn-ea"/>
                <a:cs typeface="Arial" pitchFamily="34" charset="0"/>
              </a:rPr>
              <a:t>B6 = Preventing and treating disease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Calibri" panose="020F0502020204030204"/>
                <a:ea typeface="+mn-ea"/>
                <a:cs typeface="Arial" pitchFamily="34" charset="0"/>
              </a:rPr>
              <a:t>B7 = Non-communicable diseases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B8 = Photosynthesis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B9 = Respiration</a:t>
            </a:r>
            <a:endPar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22" name="Rounded Rectangle 21"/>
          <p:cNvSpPr/>
          <p:nvPr/>
        </p:nvSpPr>
        <p:spPr>
          <a:xfrm>
            <a:off x="4775261" y="983728"/>
            <a:ext cx="3543300" cy="5487471"/>
          </a:xfrm>
          <a:prstGeom prst="roundRect">
            <a:avLst/>
          </a:prstGeom>
          <a:solidFill>
            <a:srgbClr val="FF65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smtClean="0">
                <a:ln>
                  <a:noFill/>
                </a:ln>
                <a:solidFill>
                  <a:prstClr val="black"/>
                </a:solidFill>
                <a:effectLst/>
                <a:uLnTx/>
                <a:uFillTx/>
                <a:latin typeface="Calibri" panose="020F0502020204030204"/>
                <a:ea typeface="+mn-ea"/>
                <a:cs typeface="+mn-cs"/>
              </a:rPr>
              <a:t>Chemistry Paper 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Calibri" panose="020F0502020204030204"/>
                <a:ea typeface="+mn-ea"/>
                <a:cs typeface="Arial" pitchFamily="34" charset="0"/>
              </a:rPr>
              <a:t>C1 = Atomic structure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Calibri" panose="020F0502020204030204"/>
                <a:ea typeface="+mn-ea"/>
                <a:cs typeface="Arial" pitchFamily="34" charset="0"/>
              </a:rPr>
              <a:t>C2 = The periodic table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C3 = Structure and bonding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C4 = Chemical calculations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C5 = Chemical changes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C6 = Electrolysis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C7 = Energy Changes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23" name="Rounded Rectangle 22"/>
          <p:cNvSpPr/>
          <p:nvPr/>
        </p:nvSpPr>
        <p:spPr>
          <a:xfrm>
            <a:off x="8484244" y="983728"/>
            <a:ext cx="3604402" cy="5534559"/>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sng"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smtClean="0">
                <a:ln>
                  <a:noFill/>
                </a:ln>
                <a:solidFill>
                  <a:prstClr val="black"/>
                </a:solidFill>
                <a:effectLst/>
                <a:uLnTx/>
                <a:uFillTx/>
                <a:latin typeface="Calibri" panose="020F0502020204030204"/>
                <a:ea typeface="+mn-ea"/>
                <a:cs typeface="+mn-cs"/>
              </a:rPr>
              <a:t>Physics Paper 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P1 = Conservation and dissipation of energy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P2 = Energy transfer by heating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Calibri" panose="020F0502020204030204"/>
                <a:ea typeface="+mn-ea"/>
                <a:cs typeface="Arial" pitchFamily="34" charset="0"/>
              </a:rPr>
              <a:t>P3 = Energy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P4 = Electric circuits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P5 = Electricity in the home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P6 = Molecules and matter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P7 = Radioactivity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4381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84244" y="0"/>
            <a:ext cx="663431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AQA TRILOGY: GCSE Combined Science</a:t>
            </a:r>
          </a:p>
        </p:txBody>
      </p:sp>
      <p:pic>
        <p:nvPicPr>
          <p:cNvPr id="3" name="Picture 2"/>
          <p:cNvPicPr>
            <a:picLocks noChangeAspect="1"/>
          </p:cNvPicPr>
          <p:nvPr/>
        </p:nvPicPr>
        <p:blipFill>
          <a:blip r:embed="rId2"/>
          <a:stretch>
            <a:fillRect/>
          </a:stretch>
        </p:blipFill>
        <p:spPr>
          <a:xfrm>
            <a:off x="9902557" y="64477"/>
            <a:ext cx="2289443" cy="800100"/>
          </a:xfrm>
          <a:prstGeom prst="rect">
            <a:avLst/>
          </a:prstGeom>
        </p:spPr>
      </p:pic>
      <p:sp>
        <p:nvSpPr>
          <p:cNvPr id="18" name="Rounded Rectangle 17"/>
          <p:cNvSpPr/>
          <p:nvPr/>
        </p:nvSpPr>
        <p:spPr>
          <a:xfrm>
            <a:off x="69785" y="1162547"/>
            <a:ext cx="4826969" cy="5315356"/>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sng"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smtClean="0">
                <a:ln>
                  <a:noFill/>
                </a:ln>
                <a:solidFill>
                  <a:prstClr val="black"/>
                </a:solidFill>
                <a:effectLst/>
                <a:uLnTx/>
                <a:uFillTx/>
                <a:latin typeface="Calibri" panose="020F0502020204030204"/>
                <a:ea typeface="+mn-ea"/>
                <a:cs typeface="+mn-cs"/>
              </a:rPr>
              <a:t>Biology Paper 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B10 = The human nervous system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B11 = Hormonal co-ordination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B12 = Reproduction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B13 = Variation and evolution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B14 = Genetics and evolution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B15 = Adaptations, interdependence and competition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B16 = Organising an ecosystem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B17 = Biodiversity and ecosystems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22" name="Rounded Rectangle 21"/>
          <p:cNvSpPr/>
          <p:nvPr/>
        </p:nvSpPr>
        <p:spPr>
          <a:xfrm>
            <a:off x="4945935" y="1216971"/>
            <a:ext cx="3543300" cy="5143008"/>
          </a:xfrm>
          <a:prstGeom prst="roundRect">
            <a:avLst/>
          </a:prstGeom>
          <a:solidFill>
            <a:srgbClr val="FF65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smtClean="0">
                <a:ln>
                  <a:noFill/>
                </a:ln>
                <a:solidFill>
                  <a:prstClr val="black"/>
                </a:solidFill>
                <a:effectLst/>
                <a:uLnTx/>
                <a:uFillTx/>
                <a:latin typeface="Calibri" panose="020F0502020204030204"/>
                <a:ea typeface="+mn-ea"/>
                <a:cs typeface="+mn-cs"/>
              </a:rPr>
              <a:t>Chemistry Paper 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strike="noStrike" kern="1200" cap="none" spc="0" normalizeH="0" baseline="0" noProof="0" dirty="0">
                <a:ln>
                  <a:noFill/>
                </a:ln>
                <a:solidFill>
                  <a:prstClr val="black"/>
                </a:solidFill>
                <a:effectLst/>
                <a:uLnTx/>
                <a:uFillTx/>
                <a:latin typeface="Calibri" panose="020F0502020204030204"/>
                <a:ea typeface="+mn-ea"/>
                <a:cs typeface="Arial" pitchFamily="34" charset="0"/>
              </a:rPr>
              <a:t>C8 = Rates and </a:t>
            </a:r>
            <a:r>
              <a:rPr kumimoji="0" lang="en-GB" sz="2400" i="0" strike="noStrike" kern="1200" cap="none" spc="0" normalizeH="0" baseline="0" noProof="0" dirty="0" smtClean="0">
                <a:ln>
                  <a:noFill/>
                </a:ln>
                <a:solidFill>
                  <a:prstClr val="black"/>
                </a:solidFill>
                <a:effectLst/>
                <a:uLnTx/>
                <a:uFillTx/>
                <a:latin typeface="Calibri" panose="020F0502020204030204"/>
                <a:ea typeface="+mn-ea"/>
                <a:cs typeface="Arial" pitchFamily="34" charset="0"/>
              </a:rPr>
              <a:t>equilibrium</a:t>
            </a:r>
            <a:endParaRPr kumimoji="0" lang="en-GB" sz="2400" i="1" strike="noStrike" kern="1200" cap="none" spc="0" normalizeH="0" baseline="0" noProof="0" dirty="0" smtClean="0">
              <a:ln>
                <a:noFill/>
              </a:ln>
              <a:solidFill>
                <a:prstClr val="black"/>
              </a:solidFill>
              <a:effectLst/>
              <a:uLnTx/>
              <a:uFillTx/>
              <a:latin typeface="Calibri" panose="020F0502020204030204"/>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Arial" pitchFamily="34" charset="0"/>
              </a:rPr>
              <a:t>C9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 Crude oil and fuels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C10 = Chemical analysis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C11 = The Earth’s </a:t>
            </a:r>
            <a:r>
              <a:rPr kumimoji="0" lang="en-GB" sz="2400" b="0" i="0" u="none" strike="noStrike" kern="1200" cap="none" spc="0" normalizeH="0" baseline="0" noProof="0" dirty="0">
                <a:ln>
                  <a:noFill/>
                </a:ln>
                <a:solidFill>
                  <a:schemeClr val="tx1"/>
                </a:solidFill>
                <a:effectLst/>
                <a:uLnTx/>
                <a:uFillTx/>
                <a:latin typeface="Calibri" panose="020F0502020204030204"/>
                <a:ea typeface="+mn-ea"/>
                <a:cs typeface="Arial" pitchFamily="34" charset="0"/>
              </a:rPr>
              <a:t>atmosphere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Calibri" panose="020F0502020204030204"/>
                <a:ea typeface="+mn-ea"/>
                <a:cs typeface="Arial" pitchFamily="34" charset="0"/>
              </a:rPr>
              <a:t>C12 = The Earth’s resources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23" name="Rounded Rectangle 22"/>
          <p:cNvSpPr/>
          <p:nvPr/>
        </p:nvSpPr>
        <p:spPr>
          <a:xfrm>
            <a:off x="8587597" y="1216971"/>
            <a:ext cx="3474966" cy="5421824"/>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smtClean="0">
                <a:ln>
                  <a:noFill/>
                </a:ln>
                <a:solidFill>
                  <a:prstClr val="black"/>
                </a:solidFill>
                <a:effectLst/>
                <a:uLnTx/>
                <a:uFillTx/>
                <a:latin typeface="Calibri" panose="020F0502020204030204"/>
                <a:ea typeface="+mn-ea"/>
                <a:cs typeface="+mn-cs"/>
              </a:rPr>
              <a:t>Physics Paper 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strike="noStrike" kern="1200" cap="none" spc="0" normalizeH="0" baseline="0" noProof="0" dirty="0">
                <a:ln>
                  <a:noFill/>
                </a:ln>
                <a:solidFill>
                  <a:prstClr val="black"/>
                </a:solidFill>
                <a:effectLst/>
                <a:uLnTx/>
                <a:uFillTx/>
                <a:latin typeface="Calibri" panose="020F0502020204030204"/>
                <a:ea typeface="+mn-ea"/>
                <a:cs typeface="Arial" pitchFamily="34" charset="0"/>
              </a:rPr>
              <a:t>P8 = Forces in </a:t>
            </a:r>
            <a:r>
              <a:rPr kumimoji="0" lang="en-GB" sz="2400" i="0" strike="noStrike" kern="1200" cap="none" spc="0" normalizeH="0" baseline="0" noProof="0" dirty="0" smtClean="0">
                <a:ln>
                  <a:noFill/>
                </a:ln>
                <a:solidFill>
                  <a:prstClr val="black"/>
                </a:solidFill>
                <a:effectLst/>
                <a:uLnTx/>
                <a:uFillTx/>
                <a:latin typeface="Calibri" panose="020F0502020204030204"/>
                <a:ea typeface="+mn-ea"/>
                <a:cs typeface="Arial" pitchFamily="34" charset="0"/>
              </a:rPr>
              <a:t>balance</a:t>
            </a:r>
            <a:endParaRPr kumimoji="0" lang="en-GB" sz="2400" i="1" strike="noStrike" kern="1200" cap="none" spc="0" normalizeH="0" baseline="0" noProof="0" dirty="0">
              <a:ln>
                <a:noFill/>
              </a:ln>
              <a:solidFill>
                <a:prstClr val="black"/>
              </a:solidFill>
              <a:effectLst/>
              <a:uLnTx/>
              <a:uFillTx/>
              <a:latin typeface="Calibri" panose="020F0502020204030204"/>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P9 = Motion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P10 = Forces and motion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Calibri" panose="020F0502020204030204"/>
                <a:ea typeface="+mn-ea"/>
                <a:cs typeface="Arial" pitchFamily="34" charset="0"/>
              </a:rPr>
              <a:t>P11 = Wave properties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Calibri" panose="020F0502020204030204"/>
                <a:ea typeface="+mn-ea"/>
                <a:cs typeface="Arial" pitchFamily="34" charset="0"/>
              </a:rPr>
              <a:t>P12 = Electromagnetic waves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P13 = Electromagnetism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141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8669" t="29132" r="10186" b="2834"/>
          <a:stretch/>
        </p:blipFill>
        <p:spPr>
          <a:xfrm>
            <a:off x="6406242" y="-2511"/>
            <a:ext cx="5785758" cy="6860511"/>
          </a:xfrm>
          <a:prstGeom prst="rect">
            <a:avLst/>
          </a:prstGeom>
        </p:spPr>
      </p:pic>
      <p:sp>
        <p:nvSpPr>
          <p:cNvPr id="6" name="Rectangle 5"/>
          <p:cNvSpPr/>
          <p:nvPr/>
        </p:nvSpPr>
        <p:spPr>
          <a:xfrm>
            <a:off x="0" y="-2511"/>
            <a:ext cx="6406242" cy="683264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sng" strike="noStrike" kern="1200" cap="none" spc="0" normalizeH="0" baseline="0" noProof="0" dirty="0">
                <a:ln>
                  <a:noFill/>
                </a:ln>
                <a:solidFill>
                  <a:prstClr val="white"/>
                </a:solidFill>
                <a:effectLst/>
                <a:uLnTx/>
                <a:uFillTx/>
                <a:latin typeface="Calibri" panose="020F0502020204030204"/>
                <a:ea typeface="+mn-ea"/>
                <a:cs typeface="+mn-cs"/>
              </a:rPr>
              <a:t>GCSE Combined </a:t>
            </a:r>
            <a:r>
              <a:rPr kumimoji="0" lang="en-GB" sz="4400" b="0" i="0" u="sng" strike="noStrike" kern="1200" cap="none" spc="0" normalizeH="0" baseline="0" noProof="0" dirty="0" smtClean="0">
                <a:ln>
                  <a:noFill/>
                </a:ln>
                <a:solidFill>
                  <a:prstClr val="white"/>
                </a:solidFill>
                <a:effectLst/>
                <a:uLnTx/>
                <a:uFillTx/>
                <a:latin typeface="Calibri" panose="020F0502020204030204"/>
                <a:ea typeface="+mn-ea"/>
                <a:cs typeface="+mn-cs"/>
              </a:rPr>
              <a:t>Science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smtClean="0">
                <a:ln>
                  <a:noFill/>
                </a:ln>
                <a:solidFill>
                  <a:prstClr val="white"/>
                </a:solidFill>
                <a:effectLst/>
                <a:uLnTx/>
                <a:uFillTx/>
                <a:latin typeface="Calibri" panose="020F0502020204030204"/>
                <a:ea typeface="+mn-ea"/>
                <a:cs typeface="+mn-cs"/>
              </a:rPr>
              <a:t>Double Award Grading System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white"/>
                </a:solidFill>
                <a:effectLst/>
                <a:uLnTx/>
                <a:uFillTx/>
                <a:latin typeface="Calibri" panose="020F0502020204030204"/>
                <a:ea typeface="+mn-ea"/>
                <a:cs typeface="+mn-cs"/>
              </a:rPr>
              <a:t>Students sit all 6 exams at the end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white"/>
                </a:solidFill>
                <a:effectLst/>
                <a:uLnTx/>
                <a:uFillTx/>
                <a:latin typeface="Calibri" panose="020F0502020204030204"/>
                <a:ea typeface="+mn-ea"/>
                <a:cs typeface="+mn-cs"/>
              </a:rPr>
              <a:t>Year 11.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white"/>
                </a:solidFill>
                <a:effectLst/>
                <a:uLnTx/>
                <a:uFillTx/>
                <a:latin typeface="Calibri" panose="020F0502020204030204"/>
                <a:ea typeface="+mn-ea"/>
                <a:cs typeface="+mn-cs"/>
              </a:rPr>
              <a:t>The scores from all 6 papers are added up to give a mark out of 420.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white"/>
                </a:solidFill>
                <a:effectLst/>
                <a:uLnTx/>
                <a:uFillTx/>
                <a:latin typeface="Calibri" panose="020F0502020204030204"/>
                <a:ea typeface="+mn-ea"/>
                <a:cs typeface="+mn-cs"/>
              </a:rPr>
              <a:t>This score generates the science double award grade. </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2209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8669" t="29132" r="10186" b="2834"/>
          <a:stretch/>
        </p:blipFill>
        <p:spPr>
          <a:xfrm>
            <a:off x="6406242" y="-2511"/>
            <a:ext cx="5785758" cy="6860511"/>
          </a:xfrm>
          <a:prstGeom prst="rect">
            <a:avLst/>
          </a:prstGeom>
        </p:spPr>
      </p:pic>
      <p:sp>
        <p:nvSpPr>
          <p:cNvPr id="6" name="Rectangle 5"/>
          <p:cNvSpPr/>
          <p:nvPr/>
        </p:nvSpPr>
        <p:spPr>
          <a:xfrm>
            <a:off x="0" y="670820"/>
            <a:ext cx="6841375" cy="58477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u="sng" dirty="0" smtClean="0">
                <a:solidFill>
                  <a:prstClr val="white"/>
                </a:solidFill>
                <a:latin typeface="Calibri" panose="020F0502020204030204"/>
              </a:rPr>
              <a:t>Tiers of Entry</a:t>
            </a:r>
            <a:endParaRPr kumimoji="0" lang="en-GB" sz="4400" b="0" i="0" u="sng"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dirty="0" smtClean="0">
                <a:solidFill>
                  <a:prstClr val="white"/>
                </a:solidFill>
                <a:latin typeface="Calibri" panose="020F0502020204030204"/>
              </a:rPr>
              <a:t>Higher Tier - Students can be awarded grades from 9-9 to 4-3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dirty="0">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dirty="0">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dirty="0" smtClean="0">
                <a:solidFill>
                  <a:prstClr val="white"/>
                </a:solidFill>
                <a:latin typeface="Calibri" panose="020F0502020204030204"/>
              </a:rPr>
              <a:t>Foundation tier- Students can be awarded grades from 5-5 to 1-1</a:t>
            </a:r>
            <a:endParaRPr lang="en-GB" sz="3600" dirty="0">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0480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837" y="221672"/>
            <a:ext cx="12081164" cy="6049819"/>
          </a:xfrm>
          <a:prstGeom prst="rect">
            <a:avLst/>
          </a:prstGeom>
          <a:noFill/>
        </p:spPr>
        <p:txBody>
          <a:bodyPr wrap="square" rtlCol="0">
            <a:spAutoFit/>
          </a:bodyPr>
          <a:lstStyle/>
          <a:p>
            <a:r>
              <a:rPr lang="en-GB" sz="4800" u="sng" dirty="0" smtClean="0"/>
              <a:t>Year 11 Mock Exams</a:t>
            </a:r>
          </a:p>
          <a:p>
            <a:endParaRPr lang="en-GB" sz="4800" u="sng" dirty="0" smtClean="0"/>
          </a:p>
          <a:p>
            <a:r>
              <a:rPr lang="en-GB" sz="4800" dirty="0" smtClean="0"/>
              <a:t>w/c Monday 3</a:t>
            </a:r>
            <a:r>
              <a:rPr lang="en-GB" sz="4800" baseline="30000" dirty="0" smtClean="0"/>
              <a:t>rd</a:t>
            </a:r>
            <a:r>
              <a:rPr lang="en-GB" sz="4800" dirty="0" smtClean="0"/>
              <a:t> November  Paper 1 Biology, Paper 1 Chemistry, Paper 1 Physics</a:t>
            </a:r>
          </a:p>
          <a:p>
            <a:endParaRPr lang="en-GB" sz="4800" dirty="0"/>
          </a:p>
          <a:p>
            <a:endParaRPr lang="en-GB" sz="4800" dirty="0" smtClean="0"/>
          </a:p>
          <a:p>
            <a:r>
              <a:rPr lang="en-GB" sz="4800" dirty="0" smtClean="0"/>
              <a:t>w/c Monday 23</a:t>
            </a:r>
            <a:r>
              <a:rPr lang="en-GB" sz="4800" baseline="30000" dirty="0" smtClean="0"/>
              <a:t>rd</a:t>
            </a:r>
            <a:r>
              <a:rPr lang="en-GB" sz="4800" dirty="0" smtClean="0"/>
              <a:t> February Paper 2 Biology, Paper 2 Chemistry, Paper 2 Physics</a:t>
            </a:r>
            <a:endParaRPr lang="en-GB" sz="4800" dirty="0"/>
          </a:p>
        </p:txBody>
      </p:sp>
    </p:spTree>
    <p:extLst>
      <p:ext uri="{BB962C8B-B14F-4D97-AF65-F5344CB8AC3E}">
        <p14:creationId xmlns:p14="http://schemas.microsoft.com/office/powerpoint/2010/main" val="93194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58800" y="341048"/>
            <a:ext cx="10578042" cy="6516952"/>
          </a:xfrm>
          <a:prstGeom prst="rect">
            <a:avLst/>
          </a:prstGeom>
        </p:spPr>
      </p:pic>
      <p:sp>
        <p:nvSpPr>
          <p:cNvPr id="3" name="TextBox 2"/>
          <p:cNvSpPr txBox="1"/>
          <p:nvPr/>
        </p:nvSpPr>
        <p:spPr>
          <a:xfrm>
            <a:off x="673331" y="0"/>
            <a:ext cx="6384174" cy="646331"/>
          </a:xfrm>
          <a:prstGeom prst="rect">
            <a:avLst/>
          </a:prstGeom>
          <a:noFill/>
        </p:spPr>
        <p:txBody>
          <a:bodyPr wrap="square" rtlCol="0">
            <a:spAutoFit/>
          </a:bodyPr>
          <a:lstStyle/>
          <a:p>
            <a:r>
              <a:rPr lang="en-GB" dirty="0" smtClean="0"/>
              <a:t>Past papers and mark schemes are available from </a:t>
            </a:r>
            <a:r>
              <a:rPr lang="en-GB" dirty="0" smtClean="0">
                <a:hlinkClick r:id="rId4"/>
              </a:rPr>
              <a:t>www.aqa.org</a:t>
            </a:r>
            <a:endParaRPr lang="en-GB" dirty="0" smtClean="0"/>
          </a:p>
          <a:p>
            <a:endParaRPr lang="en-GB" dirty="0"/>
          </a:p>
        </p:txBody>
      </p:sp>
    </p:spTree>
    <p:extLst>
      <p:ext uri="{BB962C8B-B14F-4D97-AF65-F5344CB8AC3E}">
        <p14:creationId xmlns:p14="http://schemas.microsoft.com/office/powerpoint/2010/main" val="1565208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863</Words>
  <Application>Microsoft Office PowerPoint</Application>
  <PresentationFormat>Widescreen</PresentationFormat>
  <Paragraphs>183</Paragraphs>
  <Slides>18</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__Open_Sans_4dd805</vt:lpstr>
      <vt:lpstr>Arial</vt:lpstr>
      <vt:lpstr>Calibri</vt:lpstr>
      <vt:lpstr>Calibri Light</vt:lpstr>
      <vt:lpstr>Office Theme</vt:lpstr>
      <vt:lpstr>1_Office Theme</vt:lpstr>
      <vt:lpstr>Welcome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Sparx Science?</vt:lpstr>
      <vt:lpstr>How can you help?</vt:lpstr>
      <vt:lpstr>Key details</vt:lpstr>
      <vt:lpstr>PowerPoint Presentation</vt:lpstr>
    </vt:vector>
  </TitlesOfParts>
  <Company>Richard Lander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 Steen</dc:creator>
  <cp:lastModifiedBy>A Ludlow</cp:lastModifiedBy>
  <cp:revision>19</cp:revision>
  <dcterms:created xsi:type="dcterms:W3CDTF">2025-09-17T12:29:58Z</dcterms:created>
  <dcterms:modified xsi:type="dcterms:W3CDTF">2025-09-23T11:45:39Z</dcterms:modified>
</cp:coreProperties>
</file>