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8" r:id="rId2"/>
    <p:sldId id="713" r:id="rId3"/>
    <p:sldId id="714" r:id="rId4"/>
    <p:sldId id="712" r:id="rId5"/>
    <p:sldId id="715" r:id="rId6"/>
    <p:sldId id="716" r:id="rId7"/>
    <p:sldId id="717" r:id="rId8"/>
    <p:sldId id="718" r:id="rId9"/>
    <p:sldId id="719" r:id="rId10"/>
    <p:sldId id="720" r:id="rId11"/>
    <p:sldId id="721" r:id="rId12"/>
    <p:sldId id="722" r:id="rId13"/>
    <p:sldId id="723" r:id="rId14"/>
    <p:sldId id="701" r:id="rId15"/>
    <p:sldId id="699" r:id="rId16"/>
    <p:sldId id="725" r:id="rId17"/>
    <p:sldId id="726" r:id="rId18"/>
    <p:sldId id="727" r:id="rId19"/>
    <p:sldId id="728" r:id="rId20"/>
    <p:sldId id="729" r:id="rId21"/>
    <p:sldId id="730" r:id="rId22"/>
    <p:sldId id="731" r:id="rId23"/>
    <p:sldId id="732" r:id="rId24"/>
    <p:sldId id="682" r:id="rId25"/>
    <p:sldId id="683" r:id="rId26"/>
  </p:sldIdLst>
  <p:sldSz cx="15119350" cy="106918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56B"/>
    <a:srgbClr val="FEBB00"/>
    <a:srgbClr val="10108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46" autoAdjust="0"/>
    <p:restoredTop sz="94660"/>
  </p:normalViewPr>
  <p:slideViewPr>
    <p:cSldViewPr snapToGrid="0">
      <p:cViewPr varScale="1">
        <p:scale>
          <a:sx n="75" d="100"/>
          <a:sy n="7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2EBF57FD-400F-4889-B993-8F344D978242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4AC8EC45-1019-424C-92A9-659ED3D62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6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1pPr>
    <a:lvl2pPr marL="737436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2pPr>
    <a:lvl3pPr marL="1474872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3pPr>
    <a:lvl4pPr marL="2212309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4pPr>
    <a:lvl5pPr marL="2949745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5pPr>
    <a:lvl6pPr marL="3687181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6pPr>
    <a:lvl7pPr marL="4424617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7pPr>
    <a:lvl8pPr marL="5162053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8pPr>
    <a:lvl9pPr marL="5899489" algn="l" defTabSz="1474872" rtl="0" eaLnBrk="1" latinLnBrk="0" hangingPunct="1">
      <a:defRPr sz="1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62623-5A8F-8944-9854-1F72A5833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4563" y="1347788"/>
            <a:ext cx="4848225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62623-5A8F-8944-9854-1F72A5833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5150" y="1476375"/>
            <a:ext cx="5637213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62623-5A8F-8944-9854-1F72A58338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62623-5A8F-8944-9854-1F72A58338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0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62623-5A8F-8944-9854-1F72A58338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0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3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0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5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6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30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6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8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37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7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99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2018C-9E63-4FFF-8B76-A8D3A8EA186E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F2A5B-094B-497D-A7AC-49362DF0B74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Richard Lander School 介紹 | Uniform Map 制服地圖">
            <a:extLst>
              <a:ext uri="{FF2B5EF4-FFF2-40B4-BE49-F238E27FC236}">
                <a16:creationId xmlns:a16="http://schemas.microsoft.com/office/drawing/2014/main" id="{2F91B661-E603-2854-C5D4-A969CA83C8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0" y="9211462"/>
            <a:ext cx="1267507" cy="1267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11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7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1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680" y="504118"/>
            <a:ext cx="7351989" cy="90228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170092" algn="l"/>
            <a:r>
              <a:rPr lang="en-GB" sz="3348" b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GCSE English Language and Literature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1460" y="2304730"/>
            <a:ext cx="10203728" cy="558202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86700" y="1426760"/>
            <a:ext cx="447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r>
              <a:rPr lang="en-GB" sz="2400" b="1" dirty="0"/>
              <a:t>English Literature (8702)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1299" y="1787230"/>
            <a:ext cx="459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English Language (8700)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39" y="2598174"/>
            <a:ext cx="5125868" cy="6414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57" y="2617421"/>
            <a:ext cx="5080311" cy="64146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70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6"/>
    </mc:Choice>
    <mc:Fallback xmlns="">
      <p:transition spd="slow" advTm="117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8E59F4-C789-C7DA-A057-5F18B698CEDB}"/>
              </a:ext>
            </a:extLst>
          </p:cNvPr>
          <p:cNvSpPr txBox="1"/>
          <p:nvPr/>
        </p:nvSpPr>
        <p:spPr>
          <a:xfrm>
            <a:off x="888395" y="5561792"/>
            <a:ext cx="2129300" cy="38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86" b="1" dirty="0">
                <a:solidFill>
                  <a:schemeClr val="bg1"/>
                </a:solidFill>
              </a:rPr>
              <a:t>Act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B1376-CBD2-BC62-F786-CD05EF7A71E0}"/>
              </a:ext>
            </a:extLst>
          </p:cNvPr>
          <p:cNvSpPr txBox="1"/>
          <p:nvPr/>
        </p:nvSpPr>
        <p:spPr>
          <a:xfrm>
            <a:off x="3261067" y="5561792"/>
            <a:ext cx="2129300" cy="38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86" b="1" dirty="0">
                <a:solidFill>
                  <a:schemeClr val="bg1"/>
                </a:solidFill>
              </a:rPr>
              <a:t>Act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0ABF5-730E-ABD6-DF8D-D644F7237C90}"/>
              </a:ext>
            </a:extLst>
          </p:cNvPr>
          <p:cNvSpPr txBox="1"/>
          <p:nvPr/>
        </p:nvSpPr>
        <p:spPr>
          <a:xfrm>
            <a:off x="5646938" y="5566406"/>
            <a:ext cx="2547320" cy="38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86" b="1" dirty="0">
                <a:solidFill>
                  <a:schemeClr val="bg1"/>
                </a:solidFill>
              </a:rPr>
              <a:t>Act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1C189-C576-2D48-FFFE-5F370B9034F1}"/>
              </a:ext>
            </a:extLst>
          </p:cNvPr>
          <p:cNvSpPr txBox="1"/>
          <p:nvPr/>
        </p:nvSpPr>
        <p:spPr>
          <a:xfrm>
            <a:off x="8450830" y="5557531"/>
            <a:ext cx="2129300" cy="38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86" b="1" dirty="0">
                <a:solidFill>
                  <a:schemeClr val="bg1"/>
                </a:solidFill>
              </a:rPr>
              <a:t>Act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37FF4-B79E-679D-C92A-AEBA09367766}"/>
              </a:ext>
            </a:extLst>
          </p:cNvPr>
          <p:cNvSpPr txBox="1"/>
          <p:nvPr/>
        </p:nvSpPr>
        <p:spPr>
          <a:xfrm>
            <a:off x="10836701" y="5555850"/>
            <a:ext cx="3400241" cy="3825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86" b="1" dirty="0">
                <a:solidFill>
                  <a:schemeClr val="bg1"/>
                </a:solidFill>
              </a:rPr>
              <a:t>Act 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03FCEB-DEEC-D99E-1A21-E5793FF0AE56}"/>
              </a:ext>
            </a:extLst>
          </p:cNvPr>
          <p:cNvSpPr/>
          <p:nvPr/>
        </p:nvSpPr>
        <p:spPr>
          <a:xfrm>
            <a:off x="1206795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45DA4E-9D1C-38B1-108A-B68967DC577D}"/>
              </a:ext>
            </a:extLst>
          </p:cNvPr>
          <p:cNvSpPr/>
          <p:nvPr/>
        </p:nvSpPr>
        <p:spPr>
          <a:xfrm>
            <a:off x="2097965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48E832-E1E5-5A37-FF45-67E12A29CF71}"/>
              </a:ext>
            </a:extLst>
          </p:cNvPr>
          <p:cNvSpPr/>
          <p:nvPr/>
        </p:nvSpPr>
        <p:spPr>
          <a:xfrm>
            <a:off x="3557517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32A6BA-DCA7-FE75-839E-30466C3FE1B4}"/>
              </a:ext>
            </a:extLst>
          </p:cNvPr>
          <p:cNvSpPr/>
          <p:nvPr/>
        </p:nvSpPr>
        <p:spPr>
          <a:xfrm>
            <a:off x="4565243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5A3F2B-562D-5646-5239-8FF5EEDF3FA0}"/>
              </a:ext>
            </a:extLst>
          </p:cNvPr>
          <p:cNvSpPr/>
          <p:nvPr/>
        </p:nvSpPr>
        <p:spPr>
          <a:xfrm>
            <a:off x="5681030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BE9583-1189-4666-97EA-B7F1FC0DCA51}"/>
              </a:ext>
            </a:extLst>
          </p:cNvPr>
          <p:cNvSpPr/>
          <p:nvPr/>
        </p:nvSpPr>
        <p:spPr>
          <a:xfrm>
            <a:off x="7521049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C15D60-1D59-4BD3-FEE3-0E058FD7FA09}"/>
              </a:ext>
            </a:extLst>
          </p:cNvPr>
          <p:cNvSpPr/>
          <p:nvPr/>
        </p:nvSpPr>
        <p:spPr>
          <a:xfrm>
            <a:off x="6554642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7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0FCB3B-57B8-3475-A521-C89A1118519F}"/>
              </a:ext>
            </a:extLst>
          </p:cNvPr>
          <p:cNvSpPr/>
          <p:nvPr/>
        </p:nvSpPr>
        <p:spPr>
          <a:xfrm>
            <a:off x="9645264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0DAD1E-1BD9-CF8E-08C4-4D717925416A}"/>
              </a:ext>
            </a:extLst>
          </p:cNvPr>
          <p:cNvSpPr/>
          <p:nvPr/>
        </p:nvSpPr>
        <p:spPr>
          <a:xfrm>
            <a:off x="8706861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E1E48E-4689-8004-1E1A-D830DB9CC92A}"/>
              </a:ext>
            </a:extLst>
          </p:cNvPr>
          <p:cNvSpPr/>
          <p:nvPr/>
        </p:nvSpPr>
        <p:spPr>
          <a:xfrm>
            <a:off x="11846994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B90AB6-F0FE-5FE5-09A6-D0C92000F099}"/>
              </a:ext>
            </a:extLst>
          </p:cNvPr>
          <p:cNvSpPr/>
          <p:nvPr/>
        </p:nvSpPr>
        <p:spPr>
          <a:xfrm>
            <a:off x="13348321" y="4751440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E90825-001B-D19A-7968-F980D58CE7AA}"/>
              </a:ext>
            </a:extLst>
          </p:cNvPr>
          <p:cNvSpPr/>
          <p:nvPr/>
        </p:nvSpPr>
        <p:spPr>
          <a:xfrm>
            <a:off x="10820632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8517D7-9F6D-3C01-77C8-C6469BD64B60}"/>
              </a:ext>
            </a:extLst>
          </p:cNvPr>
          <p:cNvSpPr/>
          <p:nvPr/>
        </p:nvSpPr>
        <p:spPr>
          <a:xfrm>
            <a:off x="12641063" y="6097194"/>
            <a:ext cx="600907" cy="60090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8642FBD5-6ECC-3D8E-B3A1-4F32A0183C10}"/>
              </a:ext>
            </a:extLst>
          </p:cNvPr>
          <p:cNvSpPr/>
          <p:nvPr/>
        </p:nvSpPr>
        <p:spPr>
          <a:xfrm>
            <a:off x="1406010" y="3185845"/>
            <a:ext cx="202477" cy="1582984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6F4D6C6B-8BA1-CE0A-CDF3-DEBDEF259076}"/>
              </a:ext>
            </a:extLst>
          </p:cNvPr>
          <p:cNvSpPr/>
          <p:nvPr/>
        </p:nvSpPr>
        <p:spPr>
          <a:xfrm>
            <a:off x="3751025" y="4167923"/>
            <a:ext cx="202476" cy="600907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3D8A39F3-D7C2-8CC0-ECEA-37BE927D0933}"/>
              </a:ext>
            </a:extLst>
          </p:cNvPr>
          <p:cNvSpPr/>
          <p:nvPr/>
        </p:nvSpPr>
        <p:spPr>
          <a:xfrm>
            <a:off x="5893601" y="3716299"/>
            <a:ext cx="170405" cy="1038227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39193AD1-643E-25A9-3EEC-64D73C42FEC2}"/>
              </a:ext>
            </a:extLst>
          </p:cNvPr>
          <p:cNvSpPr/>
          <p:nvPr/>
        </p:nvSpPr>
        <p:spPr>
          <a:xfrm>
            <a:off x="7745848" y="4026286"/>
            <a:ext cx="202477" cy="743471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1ED20C7D-2F53-A42A-394C-AE99037A8605}"/>
              </a:ext>
            </a:extLst>
          </p:cNvPr>
          <p:cNvSpPr/>
          <p:nvPr/>
        </p:nvSpPr>
        <p:spPr>
          <a:xfrm>
            <a:off x="9825088" y="3506360"/>
            <a:ext cx="236791" cy="1369370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782219DF-DA83-D3BC-B20A-37B7B40984B6}"/>
              </a:ext>
            </a:extLst>
          </p:cNvPr>
          <p:cNvSpPr/>
          <p:nvPr/>
        </p:nvSpPr>
        <p:spPr>
          <a:xfrm>
            <a:off x="12060035" y="3543152"/>
            <a:ext cx="202477" cy="1277343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EBEBEEC8-825D-C0F4-FBDD-CD42D6FCBE41}"/>
              </a:ext>
            </a:extLst>
          </p:cNvPr>
          <p:cNvSpPr/>
          <p:nvPr/>
        </p:nvSpPr>
        <p:spPr>
          <a:xfrm flipV="1">
            <a:off x="2311989" y="6367382"/>
            <a:ext cx="202477" cy="1832260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0EF39B87-B779-65EE-323F-68491854373E}"/>
              </a:ext>
            </a:extLst>
          </p:cNvPr>
          <p:cNvSpPr/>
          <p:nvPr/>
        </p:nvSpPr>
        <p:spPr>
          <a:xfrm flipV="1">
            <a:off x="4759598" y="6698099"/>
            <a:ext cx="204384" cy="1872448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2E951CB3-5A03-F200-9054-CAED3BA8E22C}"/>
              </a:ext>
            </a:extLst>
          </p:cNvPr>
          <p:cNvSpPr/>
          <p:nvPr/>
        </p:nvSpPr>
        <p:spPr>
          <a:xfrm flipV="1">
            <a:off x="6748956" y="6705984"/>
            <a:ext cx="204384" cy="1317848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9C088107-9492-0576-61F2-AB1CB848A2CF}"/>
              </a:ext>
            </a:extLst>
          </p:cNvPr>
          <p:cNvSpPr/>
          <p:nvPr/>
        </p:nvSpPr>
        <p:spPr>
          <a:xfrm flipV="1">
            <a:off x="8892945" y="6655998"/>
            <a:ext cx="204384" cy="1654309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C1376E6D-BF85-25EB-AD84-904B541C4250}"/>
              </a:ext>
            </a:extLst>
          </p:cNvPr>
          <p:cNvSpPr/>
          <p:nvPr/>
        </p:nvSpPr>
        <p:spPr>
          <a:xfrm flipV="1">
            <a:off x="11011319" y="6629669"/>
            <a:ext cx="202477" cy="743471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179728E0-F12E-55B1-9D47-83B2B14D791D}"/>
              </a:ext>
            </a:extLst>
          </p:cNvPr>
          <p:cNvSpPr/>
          <p:nvPr/>
        </p:nvSpPr>
        <p:spPr>
          <a:xfrm flipV="1">
            <a:off x="12840278" y="6570089"/>
            <a:ext cx="202477" cy="1690354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0F6292E-85CF-0533-092E-B31729A93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46"/>
          <a:stretch/>
        </p:blipFill>
        <p:spPr>
          <a:xfrm>
            <a:off x="1444932" y="2730743"/>
            <a:ext cx="1887877" cy="16113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089B920-34B7-77E8-CFDB-B69A55258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65"/>
          <a:stretch/>
        </p:blipFill>
        <p:spPr>
          <a:xfrm>
            <a:off x="410991" y="8662932"/>
            <a:ext cx="1919324" cy="13972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0576D8-E58E-9A6E-DE25-FD2F1655A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54"/>
          <a:stretch/>
        </p:blipFill>
        <p:spPr>
          <a:xfrm>
            <a:off x="3561114" y="1467391"/>
            <a:ext cx="1685501" cy="12466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8B5FDE4-D288-DDD8-B4F1-AD32128D8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296"/>
          <a:stretch/>
        </p:blipFill>
        <p:spPr>
          <a:xfrm rot="19909724">
            <a:off x="2831087" y="6930255"/>
            <a:ext cx="2074120" cy="16324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8B0985-3185-FB69-C742-AB8A135DCE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685"/>
          <a:stretch/>
        </p:blipFill>
        <p:spPr>
          <a:xfrm>
            <a:off x="6074866" y="3522688"/>
            <a:ext cx="1256933" cy="10597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A9EBC9-AEAE-D62F-611E-1A333F6D9D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984"/>
          <a:stretch/>
        </p:blipFill>
        <p:spPr>
          <a:xfrm>
            <a:off x="6793299" y="8650113"/>
            <a:ext cx="1466702" cy="12762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83535CD-425A-2A39-23F8-4298AA635F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191"/>
          <a:stretch/>
        </p:blipFill>
        <p:spPr>
          <a:xfrm flipH="1">
            <a:off x="8036141" y="3821398"/>
            <a:ext cx="1334392" cy="115836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EF8893C-E387-4577-EABF-1E8E882092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4061"/>
          <a:stretch/>
        </p:blipFill>
        <p:spPr>
          <a:xfrm>
            <a:off x="8958541" y="7272521"/>
            <a:ext cx="1555020" cy="133636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0CBB741-12B7-4972-F6C3-188737F76F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865"/>
          <a:stretch/>
        </p:blipFill>
        <p:spPr>
          <a:xfrm>
            <a:off x="9354837" y="992652"/>
            <a:ext cx="1872634" cy="140700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B29350F-786E-20F6-5296-2BDEEA016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061"/>
          <a:stretch/>
        </p:blipFill>
        <p:spPr>
          <a:xfrm>
            <a:off x="10611229" y="3579264"/>
            <a:ext cx="1520046" cy="130630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8EAE4F4-A39C-3EEF-5C8A-48E38CC36D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8179"/>
          <a:stretch/>
        </p:blipFill>
        <p:spPr>
          <a:xfrm>
            <a:off x="12756751" y="2310078"/>
            <a:ext cx="1880872" cy="15389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446EE29-CA5D-F7E0-64C6-91D5034042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4061"/>
          <a:stretch/>
        </p:blipFill>
        <p:spPr>
          <a:xfrm>
            <a:off x="12936623" y="6924965"/>
            <a:ext cx="1526475" cy="13118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3D13DBF-FCF8-E1A6-427F-2F7ECE8A0B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4061"/>
          <a:stretch/>
        </p:blipFill>
        <p:spPr>
          <a:xfrm>
            <a:off x="10859317" y="8840571"/>
            <a:ext cx="2269580" cy="195044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A4AFAF6-C7EA-7325-7361-2C1C8FC8A118}"/>
              </a:ext>
            </a:extLst>
          </p:cNvPr>
          <p:cNvSpPr txBox="1"/>
          <p:nvPr/>
        </p:nvSpPr>
        <p:spPr>
          <a:xfrm>
            <a:off x="769945" y="1833007"/>
            <a:ext cx="2366196" cy="11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98" b="1" dirty="0"/>
              <a:t>After the Montagues and the Capulets brawl, Capulet announces he will host a ball.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38AC5A-CAAE-63D8-49CE-59E99FC77B9E}"/>
              </a:ext>
            </a:extLst>
          </p:cNvPr>
          <p:cNvSpPr txBox="1"/>
          <p:nvPr/>
        </p:nvSpPr>
        <p:spPr>
          <a:xfrm>
            <a:off x="690660" y="7272520"/>
            <a:ext cx="17848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ball, masked Romeo Montague is overwhelmed by Juliet’s beauty.</a:t>
            </a:r>
            <a:endParaRPr lang="en-GB" sz="1698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5AD0B1-7424-0C99-DBF8-137091326B8F}"/>
              </a:ext>
            </a:extLst>
          </p:cNvPr>
          <p:cNvSpPr txBox="1"/>
          <p:nvPr/>
        </p:nvSpPr>
        <p:spPr>
          <a:xfrm>
            <a:off x="2123621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1:5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EB79AE8-F67C-3C3D-8D07-A481E51626FB}"/>
              </a:ext>
            </a:extLst>
          </p:cNvPr>
          <p:cNvSpPr txBox="1"/>
          <p:nvPr/>
        </p:nvSpPr>
        <p:spPr>
          <a:xfrm>
            <a:off x="3592595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2:1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161700-3ED7-188B-5507-DB82BA1D6F7F}"/>
              </a:ext>
            </a:extLst>
          </p:cNvPr>
          <p:cNvSpPr txBox="1"/>
          <p:nvPr/>
        </p:nvSpPr>
        <p:spPr>
          <a:xfrm>
            <a:off x="3608978" y="2701602"/>
            <a:ext cx="17848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Beneath Juliet’s balcony, Romeo overhears Juliet’s declaration of love for him. </a:t>
            </a:r>
            <a:endParaRPr lang="en-GB" sz="1698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46C006-5552-4281-6EF5-4F9DA767091C}"/>
              </a:ext>
            </a:extLst>
          </p:cNvPr>
          <p:cNvSpPr txBox="1"/>
          <p:nvPr/>
        </p:nvSpPr>
        <p:spPr>
          <a:xfrm>
            <a:off x="4588555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2:6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C7A83C-64FB-9D74-78A4-D5F33C5058FE}"/>
              </a:ext>
            </a:extLst>
          </p:cNvPr>
          <p:cNvSpPr txBox="1"/>
          <p:nvPr/>
        </p:nvSpPr>
        <p:spPr>
          <a:xfrm>
            <a:off x="3647526" y="8648532"/>
            <a:ext cx="1784892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Romeo and Juliet are secretly married by Friar Lawrence.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EA590B3-7AC6-A419-90A5-22F035C4FB45}"/>
              </a:ext>
            </a:extLst>
          </p:cNvPr>
          <p:cNvSpPr txBox="1"/>
          <p:nvPr/>
        </p:nvSpPr>
        <p:spPr>
          <a:xfrm>
            <a:off x="5722155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3:1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14CC997-23C6-77B4-801B-96D80D57ADDF}"/>
              </a:ext>
            </a:extLst>
          </p:cNvPr>
          <p:cNvSpPr txBox="1"/>
          <p:nvPr/>
        </p:nvSpPr>
        <p:spPr>
          <a:xfrm>
            <a:off x="5861946" y="8095826"/>
            <a:ext cx="1784892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</a:rPr>
              <a:t>Romeo and Juliet spend their wedding night together.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93F445-51DC-F5EF-6120-902859325672}"/>
              </a:ext>
            </a:extLst>
          </p:cNvPr>
          <p:cNvSpPr txBox="1"/>
          <p:nvPr/>
        </p:nvSpPr>
        <p:spPr>
          <a:xfrm>
            <a:off x="6586876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3:5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77DE541-06CB-980C-FD6B-E33B9297DC86}"/>
              </a:ext>
            </a:extLst>
          </p:cNvPr>
          <p:cNvSpPr txBox="1"/>
          <p:nvPr/>
        </p:nvSpPr>
        <p:spPr>
          <a:xfrm>
            <a:off x="7574781" y="2326371"/>
            <a:ext cx="17848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Romeo flees to Mantua, and Juliet’s wedding to Paris is arranged.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5E271F-B7AC-2EA5-098A-FF5C314A19A5}"/>
              </a:ext>
            </a:extLst>
          </p:cNvPr>
          <p:cNvSpPr txBox="1"/>
          <p:nvPr/>
        </p:nvSpPr>
        <p:spPr>
          <a:xfrm>
            <a:off x="7551713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3:5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F056725-2050-AC0C-B93A-957FE55D9EFB}"/>
              </a:ext>
            </a:extLst>
          </p:cNvPr>
          <p:cNvSpPr txBox="1"/>
          <p:nvPr/>
        </p:nvSpPr>
        <p:spPr>
          <a:xfrm>
            <a:off x="5601046" y="1822742"/>
            <a:ext cx="17848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</a:rPr>
              <a:t>Mercutio is killed by Tybalt. Romeo kills Tybalt and is banished by the Prince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177DD5F-DB2B-6228-5D09-2EEECA648081}"/>
              </a:ext>
            </a:extLst>
          </p:cNvPr>
          <p:cNvSpPr txBox="1"/>
          <p:nvPr/>
        </p:nvSpPr>
        <p:spPr>
          <a:xfrm>
            <a:off x="8743832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4:1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DC3DEA1-228D-93DE-7527-A310E4B5FD9A}"/>
              </a:ext>
            </a:extLst>
          </p:cNvPr>
          <p:cNvSpPr txBox="1"/>
          <p:nvPr/>
        </p:nvSpPr>
        <p:spPr>
          <a:xfrm>
            <a:off x="1249339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1:1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3F5D71A-7FE5-DE23-2EEC-B9E2B7691C2A}"/>
              </a:ext>
            </a:extLst>
          </p:cNvPr>
          <p:cNvSpPr txBox="1"/>
          <p:nvPr/>
        </p:nvSpPr>
        <p:spPr>
          <a:xfrm>
            <a:off x="8375247" y="8342054"/>
            <a:ext cx="178489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Juliet is persuaded by Friar Lawrence to drug herself to escape her wedding to Paris.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423061-B679-0EF7-0856-4B13BDC0E9D7}"/>
              </a:ext>
            </a:extLst>
          </p:cNvPr>
          <p:cNvSpPr txBox="1"/>
          <p:nvPr/>
        </p:nvSpPr>
        <p:spPr>
          <a:xfrm>
            <a:off x="9707715" y="4759049"/>
            <a:ext cx="658059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98" b="1" dirty="0">
                <a:solidFill>
                  <a:schemeClr val="bg1"/>
                </a:solidFill>
              </a:rPr>
              <a:t>4:3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0B3D594-C85A-60CB-19EC-CD8E6859F19A}"/>
              </a:ext>
            </a:extLst>
          </p:cNvPr>
          <p:cNvSpPr txBox="1"/>
          <p:nvPr/>
        </p:nvSpPr>
        <p:spPr>
          <a:xfrm>
            <a:off x="9707015" y="4967910"/>
            <a:ext cx="658059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98" b="1" dirty="0">
                <a:solidFill>
                  <a:schemeClr val="bg1"/>
                </a:solidFill>
              </a:rPr>
              <a:t>4:4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ABAB03B-0568-FC60-977E-4C937CC9D07D}"/>
              </a:ext>
            </a:extLst>
          </p:cNvPr>
          <p:cNvSpPr txBox="1"/>
          <p:nvPr/>
        </p:nvSpPr>
        <p:spPr>
          <a:xfrm>
            <a:off x="9420057" y="2102178"/>
            <a:ext cx="1784892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Juliet takes the drug and is found apparently dead in her bed.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B25736D-1E3B-567D-7D27-27EEEE59F9A5}"/>
              </a:ext>
            </a:extLst>
          </p:cNvPr>
          <p:cNvSpPr txBox="1"/>
          <p:nvPr/>
        </p:nvSpPr>
        <p:spPr>
          <a:xfrm>
            <a:off x="10850392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5:3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6C08E5A-2F26-587F-AE5C-733A9A975E39}"/>
              </a:ext>
            </a:extLst>
          </p:cNvPr>
          <p:cNvSpPr txBox="1"/>
          <p:nvPr/>
        </p:nvSpPr>
        <p:spPr>
          <a:xfrm>
            <a:off x="10460336" y="7437075"/>
            <a:ext cx="194299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Returning to Verona, Romeo sneaks into Juliet’s tomb but meets Paris and kills him in a fight.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1FF9D6-0AEB-53DC-1A4B-91A72A4456A2}"/>
              </a:ext>
            </a:extLst>
          </p:cNvPr>
          <p:cNvSpPr txBox="1"/>
          <p:nvPr/>
        </p:nvSpPr>
        <p:spPr>
          <a:xfrm>
            <a:off x="11889449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5:3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07A5A0-6C50-A514-B791-2241012E51F8}"/>
              </a:ext>
            </a:extLst>
          </p:cNvPr>
          <p:cNvSpPr txBox="1"/>
          <p:nvPr/>
        </p:nvSpPr>
        <p:spPr>
          <a:xfrm>
            <a:off x="11370067" y="2191713"/>
            <a:ext cx="1784892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Lying next to Juliet’s body, Romeo takes poison and dies.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03224B-5460-9480-E7A6-301FBD20BEE9}"/>
              </a:ext>
            </a:extLst>
          </p:cNvPr>
          <p:cNvSpPr txBox="1"/>
          <p:nvPr/>
        </p:nvSpPr>
        <p:spPr>
          <a:xfrm>
            <a:off x="12756751" y="8260444"/>
            <a:ext cx="1784892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Juliet wakes to find Romeo dead and stabs herself in despair.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A70492F-DA9C-29CE-19CA-B678D333E514}"/>
              </a:ext>
            </a:extLst>
          </p:cNvPr>
          <p:cNvSpPr txBox="1"/>
          <p:nvPr/>
        </p:nvSpPr>
        <p:spPr>
          <a:xfrm>
            <a:off x="12908331" y="736613"/>
            <a:ext cx="178489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169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Horrified by the discovery of the dead lovers, the Montagues and Capulets end their feud. </a:t>
            </a:r>
            <a:endParaRPr lang="en-GB" sz="169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Arrow: Up 96">
            <a:extLst>
              <a:ext uri="{FF2B5EF4-FFF2-40B4-BE49-F238E27FC236}">
                <a16:creationId xmlns:a16="http://schemas.microsoft.com/office/drawing/2014/main" id="{F182810C-FADF-FD70-CC47-D65C207E8D0E}"/>
              </a:ext>
            </a:extLst>
          </p:cNvPr>
          <p:cNvSpPr/>
          <p:nvPr/>
        </p:nvSpPr>
        <p:spPr>
          <a:xfrm>
            <a:off x="13547536" y="3754626"/>
            <a:ext cx="202477" cy="1277343"/>
          </a:xfrm>
          <a:prstGeom prst="up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8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ACCAD0-7D32-7A33-D09D-159708D83C13}"/>
              </a:ext>
            </a:extLst>
          </p:cNvPr>
          <p:cNvSpPr txBox="1"/>
          <p:nvPr/>
        </p:nvSpPr>
        <p:spPr>
          <a:xfrm>
            <a:off x="13407835" y="4826143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5:3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096B678-5F82-3CC9-F16D-2745F78C1AF5}"/>
              </a:ext>
            </a:extLst>
          </p:cNvPr>
          <p:cNvSpPr txBox="1"/>
          <p:nvPr/>
        </p:nvSpPr>
        <p:spPr>
          <a:xfrm>
            <a:off x="12666699" y="6179998"/>
            <a:ext cx="658059" cy="4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64" b="1" dirty="0">
                <a:solidFill>
                  <a:schemeClr val="bg1"/>
                </a:solidFill>
              </a:rPr>
              <a:t>5:3</a:t>
            </a:r>
          </a:p>
        </p:txBody>
      </p:sp>
      <p:pic>
        <p:nvPicPr>
          <p:cNvPr id="101" name="Graphic 100" descr="Heart with solid fill">
            <a:extLst>
              <a:ext uri="{FF2B5EF4-FFF2-40B4-BE49-F238E27FC236}">
                <a16:creationId xmlns:a16="http://schemas.microsoft.com/office/drawing/2014/main" id="{04901E08-2DF1-11CA-71A6-A8D7028C79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684425" y="225654"/>
            <a:ext cx="861898" cy="861898"/>
          </a:xfrm>
          <a:prstGeom prst="rect">
            <a:avLst/>
          </a:prstGeom>
        </p:spPr>
      </p:pic>
      <p:pic>
        <p:nvPicPr>
          <p:cNvPr id="102" name="Graphic 101" descr="Heart with solid fill">
            <a:extLst>
              <a:ext uri="{FF2B5EF4-FFF2-40B4-BE49-F238E27FC236}">
                <a16:creationId xmlns:a16="http://schemas.microsoft.com/office/drawing/2014/main" id="{B216C48E-F06D-191E-26A6-F36505D457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513560" y="225654"/>
            <a:ext cx="817794" cy="817794"/>
          </a:xfrm>
          <a:prstGeom prst="rect">
            <a:avLst/>
          </a:prstGeom>
        </p:spPr>
      </p:pic>
      <p:pic>
        <p:nvPicPr>
          <p:cNvPr id="84" name="Picture 83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1" y="412897"/>
            <a:ext cx="853187" cy="8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F11F5A9-1E86-A531-3637-6D7E7C4724B9}"/>
              </a:ext>
            </a:extLst>
          </p:cNvPr>
          <p:cNvSpPr txBox="1"/>
          <p:nvPr/>
        </p:nvSpPr>
        <p:spPr>
          <a:xfrm>
            <a:off x="3924462" y="244404"/>
            <a:ext cx="7274193" cy="86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989" spc="566" dirty="0">
                <a:solidFill>
                  <a:srgbClr val="FF3399"/>
                </a:solidFill>
                <a:latin typeface="Viner Hand ITC" panose="03070502030502020203" pitchFamily="66" charset="0"/>
              </a:rPr>
              <a:t>Romeo and Juliet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834390" y="93121"/>
            <a:ext cx="1741118" cy="476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94" spc="566" dirty="0">
                <a:solidFill>
                  <a:srgbClr val="FF3399"/>
                </a:solidFill>
                <a:latin typeface="Viner Hand ITC" panose="03070502030502020203" pitchFamily="66" charset="0"/>
              </a:rPr>
              <a:t>Paper 1</a:t>
            </a:r>
            <a:endParaRPr lang="en-GB" sz="2806" dirty="0"/>
          </a:p>
        </p:txBody>
      </p:sp>
    </p:spTree>
    <p:extLst>
      <p:ext uri="{BB962C8B-B14F-4D97-AF65-F5344CB8AC3E}">
        <p14:creationId xmlns:p14="http://schemas.microsoft.com/office/powerpoint/2010/main" val="29711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77A848-AD61-E016-8EFC-3D82ABA377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2033" y="578337"/>
          <a:ext cx="13753828" cy="10040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13">
                  <a:extLst>
                    <a:ext uri="{9D8B030D-6E8A-4147-A177-3AD203B41FA5}">
                      <a16:colId xmlns:a16="http://schemas.microsoft.com/office/drawing/2014/main" val="343267864"/>
                    </a:ext>
                  </a:extLst>
                </a:gridCol>
                <a:gridCol w="4211383">
                  <a:extLst>
                    <a:ext uri="{9D8B030D-6E8A-4147-A177-3AD203B41FA5}">
                      <a16:colId xmlns:a16="http://schemas.microsoft.com/office/drawing/2014/main" val="3597388889"/>
                    </a:ext>
                  </a:extLst>
                </a:gridCol>
                <a:gridCol w="4386863">
                  <a:extLst>
                    <a:ext uri="{9D8B030D-6E8A-4147-A177-3AD203B41FA5}">
                      <a16:colId xmlns:a16="http://schemas.microsoft.com/office/drawing/2014/main" val="1796048300"/>
                    </a:ext>
                  </a:extLst>
                </a:gridCol>
                <a:gridCol w="4619869">
                  <a:extLst>
                    <a:ext uri="{9D8B030D-6E8A-4147-A177-3AD203B41FA5}">
                      <a16:colId xmlns:a16="http://schemas.microsoft.com/office/drawing/2014/main" val="3422025739"/>
                    </a:ext>
                  </a:extLst>
                </a:gridCol>
              </a:tblGrid>
              <a:tr h="1988407">
                <a:tc>
                  <a:txBody>
                    <a:bodyPr/>
                    <a:lstStyle/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+mn-lt"/>
                        </a:rPr>
                        <a:t>Romeo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Love is a smoke made with the fumes of sighs.’ Romeo (A1S1)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p.25</a:t>
                      </a:r>
                    </a:p>
                    <a:p>
                      <a:pPr algn="ctr"/>
                      <a:endParaRPr lang="en-GB" sz="1900" b="1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‘It</a:t>
                      </a:r>
                      <a:r>
                        <a:rPr lang="en-GB" sz="1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the east, and Juliet is the sun. / Arise, fair sun, and kill the envious moon.’ </a:t>
                      </a:r>
                    </a:p>
                    <a:p>
                      <a:pPr algn="ctr"/>
                      <a:r>
                        <a:rPr lang="en-GB" sz="1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Romeo (A2S2)</a:t>
                      </a:r>
                    </a:p>
                    <a:p>
                      <a:pPr algn="ctr"/>
                      <a:r>
                        <a:rPr lang="en-GB" sz="1900" b="1" dirty="0"/>
                        <a:t>P.71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‘And fire-eyed fury be my conduct now!’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‘O, I am fortune’s fool.’ Romeo (A3S1)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781592"/>
                  </a:ext>
                </a:extLst>
              </a:tr>
              <a:tr h="1964124"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chemeClr val="tx1"/>
                          </a:solidFill>
                        </a:rPr>
                        <a:t>Juliet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‘My bounty is as boundless as the sea, my love as deep.’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 (Juliet A2S2)</a:t>
                      </a:r>
                    </a:p>
                    <a:p>
                      <a:pPr algn="ctr"/>
                      <a:r>
                        <a:rPr lang="en-GB" sz="1700" b="1" dirty="0"/>
                        <a:t>P.79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‘You have comforted me marvellous much.’</a:t>
                      </a:r>
                    </a:p>
                    <a:p>
                      <a:pPr algn="l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‘Ancient damnation, O most wicked fiend.’</a:t>
                      </a:r>
                    </a:p>
                    <a:p>
                      <a:pPr algn="l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Juliet (A3S5) P.169</a:t>
                      </a:r>
                      <a:endParaRPr lang="en-GB" sz="1900" b="1" dirty="0"/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‘O bid me leap into a new-made grave…without fear or doubt to live an unstained wife to my sweet love.’ Juliet (A4S1) P.175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639971"/>
                  </a:ext>
                </a:extLst>
              </a:tr>
              <a:tr h="2165973"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chemeClr val="tx1"/>
                          </a:solidFill>
                        </a:rPr>
                        <a:t>Conflict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“..talk of peace! I hate the word,</a:t>
                      </a:r>
                      <a:br>
                        <a:rPr lang="en-GB" sz="17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As I hate hell, all Montagues, and thee.” (Tybalt</a:t>
                      </a:r>
                      <a:r>
                        <a:rPr lang="en-GB" sz="1700" b="1" baseline="0" dirty="0">
                          <a:solidFill>
                            <a:schemeClr val="tx1"/>
                          </a:solidFill>
                        </a:rPr>
                        <a:t> A1S1) p.17</a:t>
                      </a:r>
                      <a:endParaRPr lang="en-GB" sz="17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‘My only love sprung from my only hate.’ </a:t>
                      </a:r>
                    </a:p>
                    <a:p>
                      <a:pPr algn="ctr"/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Juliet (A1S5) P.63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‘O Calm, dishonourable, vile submission’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‘A plague on both your houses.’ Mercutio 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(A3S1) 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P.121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‘O happy dagger!’ Juliet (A5S3)</a:t>
                      </a:r>
                    </a:p>
                    <a:p>
                      <a:pPr algn="ctr"/>
                      <a:r>
                        <a:rPr lang="en-GB" sz="1900" b="1" dirty="0"/>
                        <a:t>P.223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252621"/>
                  </a:ext>
                </a:extLst>
              </a:tr>
              <a:tr h="2047922"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chemeClr val="tx1"/>
                          </a:solidFill>
                        </a:rPr>
                        <a:t>Age Vs Youth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‘My child is yet a stranger in the world.’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Lord Capulet (A1S2)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900" b="1" baseline="0" dirty="0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lang="en-GB" sz="1900" b="1" dirty="0"/>
                        <a:t>.29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‘Hang thee young baggage disobedient wretch.’ </a:t>
                      </a:r>
                      <a:r>
                        <a:rPr lang="en-GB" sz="1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Capulet (A3S5)</a:t>
                      </a:r>
                      <a:r>
                        <a:rPr lang="en-GB" sz="17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9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1900" b="1" dirty="0"/>
                        <a:t>.165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‘Death lies on her like an untimely frost / Upon the sweetest flower of all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 the field.’ (Lord Capulet) p.193</a:t>
                      </a: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89715"/>
                  </a:ext>
                </a:extLst>
              </a:tr>
              <a:tr h="1873859"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chemeClr val="tx1"/>
                          </a:solidFill>
                        </a:rPr>
                        <a:t>Fate 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‘A pair of star-crossed lovers take their life.’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The Prologue </a:t>
                      </a:r>
                    </a:p>
                    <a:p>
                      <a:pPr algn="ctr"/>
                      <a:r>
                        <a:rPr lang="en-GB" sz="1900" b="1" dirty="0"/>
                        <a:t>p.11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‘These violent delights have violent ends, And in their triumph die like fire and powder which as they kiss consume.’</a:t>
                      </a:r>
                    </a:p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The Friar (A2S6) p.111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‘shake the yoke of inauspicious stars from this world-wearied flesh.’ Romeo (A5S3)</a:t>
                      </a:r>
                    </a:p>
                    <a:p>
                      <a:pPr algn="ctr"/>
                      <a:r>
                        <a:rPr lang="en-GB" sz="1900" b="1" dirty="0"/>
                        <a:t>P.217</a:t>
                      </a:r>
                    </a:p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62339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9E51BBD-049A-D79C-FBDE-90362754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1" r="6417" b="13753"/>
          <a:stretch/>
        </p:blipFill>
        <p:spPr>
          <a:xfrm>
            <a:off x="6596641" y="1557090"/>
            <a:ext cx="873690" cy="889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6D6EF-87C6-0AFE-DC2C-4DC6D7E90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4" t="10045" r="13070" b="23949"/>
          <a:stretch/>
        </p:blipFill>
        <p:spPr>
          <a:xfrm>
            <a:off x="7708815" y="7422893"/>
            <a:ext cx="1149028" cy="1042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8A5D0-CB3B-F237-707D-18B257401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73" t="3868" r="30277" b="22053"/>
          <a:stretch/>
        </p:blipFill>
        <p:spPr>
          <a:xfrm rot="7693722">
            <a:off x="12289205" y="4716916"/>
            <a:ext cx="1236928" cy="2246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4B82C-B2CE-EBD6-A98D-B87F9F39F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16" r="10316" b="15212"/>
          <a:stretch/>
        </p:blipFill>
        <p:spPr>
          <a:xfrm>
            <a:off x="11755700" y="7551687"/>
            <a:ext cx="933518" cy="99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7CEE83-693B-D8C0-8AE4-6AD236157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4" t="299" r="2650" b="14091"/>
          <a:stretch/>
        </p:blipFill>
        <p:spPr>
          <a:xfrm>
            <a:off x="4004679" y="9008999"/>
            <a:ext cx="1339462" cy="1251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688C5-887F-C05F-E2A9-ADDDBD24ED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050"/>
          <a:stretch/>
        </p:blipFill>
        <p:spPr>
          <a:xfrm>
            <a:off x="1553238" y="9111795"/>
            <a:ext cx="1269301" cy="1090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275907-7EEB-D9F3-4727-0EAA2EEEA5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279"/>
          <a:stretch/>
        </p:blipFill>
        <p:spPr>
          <a:xfrm>
            <a:off x="2968420" y="1133083"/>
            <a:ext cx="1036259" cy="846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E84782-6632-8E97-E29C-ECBDE7FA0D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60" r="6706" b="18386"/>
          <a:stretch/>
        </p:blipFill>
        <p:spPr>
          <a:xfrm>
            <a:off x="3287498" y="1857095"/>
            <a:ext cx="523640" cy="498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0CB774-E00D-C560-6936-ACD816B9A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244"/>
          <a:stretch/>
        </p:blipFill>
        <p:spPr>
          <a:xfrm>
            <a:off x="2432537" y="1474414"/>
            <a:ext cx="955040" cy="8094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B299E2-5050-A08F-8D56-473B00B926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245" r="27210" b="21063"/>
          <a:stretch/>
        </p:blipFill>
        <p:spPr>
          <a:xfrm rot="2640940">
            <a:off x="2952593" y="5752755"/>
            <a:ext cx="524710" cy="8898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F31-F992-508E-A0E9-6BC6A6EE3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32" r="4627" b="21063"/>
          <a:stretch/>
        </p:blipFill>
        <p:spPr>
          <a:xfrm>
            <a:off x="2271590" y="5995655"/>
            <a:ext cx="533690" cy="474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E0FC98C-90CC-C63E-1F15-B810EEE50E5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080" t="-1" r="9746" b="21063"/>
          <a:stretch/>
        </p:blipFill>
        <p:spPr>
          <a:xfrm>
            <a:off x="3645927" y="5894788"/>
            <a:ext cx="555280" cy="5467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7EACB63-09B7-6D06-C278-176D8DFAD14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32" t="-1" r="11549" b="13787"/>
          <a:stretch/>
        </p:blipFill>
        <p:spPr>
          <a:xfrm flipH="1">
            <a:off x="5737026" y="9686172"/>
            <a:ext cx="838004" cy="881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8B21485-5E29-AB13-AA13-84156814414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6308" b="31080"/>
          <a:stretch/>
        </p:blipFill>
        <p:spPr>
          <a:xfrm>
            <a:off x="7098274" y="10030906"/>
            <a:ext cx="1021349" cy="5373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2A01C31-05B4-B856-F332-0AA57A83BC8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166" t="14281" r="14526" b="22644"/>
          <a:stretch/>
        </p:blipFill>
        <p:spPr>
          <a:xfrm>
            <a:off x="8451691" y="9688379"/>
            <a:ext cx="966685" cy="87972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858C3C9-CC06-7C60-0D0B-29F6195C765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3786"/>
          <a:stretch/>
        </p:blipFill>
        <p:spPr>
          <a:xfrm>
            <a:off x="6284376" y="5257287"/>
            <a:ext cx="1534997" cy="132337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B9D453-A9D8-7758-D27D-9DF75031424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222" r="11548" b="12153"/>
          <a:stretch/>
        </p:blipFill>
        <p:spPr>
          <a:xfrm flipH="1">
            <a:off x="7772629" y="5468238"/>
            <a:ext cx="1021665" cy="113277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F1B5BE5-18FA-E421-29CF-979AB2ECF64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836" r="17773" b="13786"/>
          <a:stretch/>
        </p:blipFill>
        <p:spPr>
          <a:xfrm>
            <a:off x="10939271" y="1133083"/>
            <a:ext cx="1037198" cy="13268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72B379-4857-C1C0-4A8F-6E6BBC83EC6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835" r="13105" b="14165"/>
          <a:stretch/>
        </p:blipFill>
        <p:spPr>
          <a:xfrm>
            <a:off x="11883186" y="1199950"/>
            <a:ext cx="1103377" cy="13142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167231-759B-8BEF-32E8-AF400BF0262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281" r="6796" b="13786"/>
          <a:stretch/>
        </p:blipFill>
        <p:spPr>
          <a:xfrm>
            <a:off x="2830568" y="7551688"/>
            <a:ext cx="1118425" cy="10966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67C0D59-91F9-8B8E-B3D7-E996BFCC5DF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424" r="9745" b="15893"/>
          <a:stretch/>
        </p:blipFill>
        <p:spPr>
          <a:xfrm>
            <a:off x="7834922" y="3425357"/>
            <a:ext cx="932624" cy="9585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193AFEF-A81A-FCF0-9C4F-0C9F0AA3BA1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7461"/>
          <a:stretch/>
        </p:blipFill>
        <p:spPr>
          <a:xfrm rot="3158756">
            <a:off x="9870157" y="3061754"/>
            <a:ext cx="2276004" cy="165099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5FF1303-0539-16EE-AE09-36060A00060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8592"/>
          <a:stretch/>
        </p:blipFill>
        <p:spPr>
          <a:xfrm>
            <a:off x="12352960" y="3362794"/>
            <a:ext cx="1288471" cy="10489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9DE3385-4E18-3465-CD5F-F5905E4822D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7136" r="15283" b="22923"/>
          <a:stretch/>
        </p:blipFill>
        <p:spPr>
          <a:xfrm>
            <a:off x="11719196" y="9187036"/>
            <a:ext cx="962958" cy="10982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ABAD645-5CBA-8DF7-299E-F6D175AF22E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1157050" y="9303754"/>
            <a:ext cx="385791" cy="3773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355872-AFEC-2734-E882-FDEC5B120F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2804300" y="9786043"/>
            <a:ext cx="385791" cy="3773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F1716F8-4A6F-246B-DD92-238110953BCF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2782197" y="9483772"/>
            <a:ext cx="250944" cy="24548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8A3F3F3-3068-780A-2454-35EA64C62A1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1404908" y="9729258"/>
            <a:ext cx="250944" cy="24548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FC15C5D-1BD5-BD85-0D3E-CCF441F7467D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1067120" y="9917170"/>
            <a:ext cx="356506" cy="34875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0EC5C4C-6FE3-0C02-BC02-C4F5DC23CCE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559" r="4836" b="14300"/>
          <a:stretch/>
        </p:blipFill>
        <p:spPr>
          <a:xfrm>
            <a:off x="12562939" y="10163441"/>
            <a:ext cx="193542" cy="1893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F9FE8D2-4CE6-310B-1679-A33CE2311F9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0080" r="7589" b="18592"/>
          <a:stretch/>
        </p:blipFill>
        <p:spPr>
          <a:xfrm>
            <a:off x="10726856" y="5286293"/>
            <a:ext cx="1393540" cy="137791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1EA6551-D7FB-72B7-10D2-24B54BFB8B0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815" r="7588" b="15023"/>
          <a:stretch/>
        </p:blipFill>
        <p:spPr>
          <a:xfrm>
            <a:off x="6646318" y="7566838"/>
            <a:ext cx="962629" cy="96696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F11F5A9-1E86-A531-3637-6D7E7C4724B9}"/>
              </a:ext>
            </a:extLst>
          </p:cNvPr>
          <p:cNvSpPr txBox="1"/>
          <p:nvPr/>
        </p:nvSpPr>
        <p:spPr>
          <a:xfrm>
            <a:off x="3650723" y="0"/>
            <a:ext cx="8458848" cy="47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94" b="1" spc="566" dirty="0">
                <a:solidFill>
                  <a:srgbClr val="FF3399"/>
                </a:solidFill>
                <a:latin typeface="Viner Hand ITC" panose="03070502030502020203" pitchFamily="66" charset="0"/>
              </a:rPr>
              <a:t>Romeo and Juliet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9"/>
          <a:srcRect b="13108"/>
          <a:stretch/>
        </p:blipFill>
        <p:spPr>
          <a:xfrm rot="918002">
            <a:off x="3106550" y="3456710"/>
            <a:ext cx="1171371" cy="1017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0"/>
          <a:srcRect b="22800"/>
          <a:stretch/>
        </p:blipFill>
        <p:spPr>
          <a:xfrm>
            <a:off x="1926057" y="3338412"/>
            <a:ext cx="1319201" cy="1018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1"/>
          <a:srcRect b="15120"/>
          <a:stretch/>
        </p:blipFill>
        <p:spPr>
          <a:xfrm>
            <a:off x="7316813" y="1442350"/>
            <a:ext cx="1194434" cy="10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777A848-AD61-E016-8EFC-3D82ABA377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0912" y="941211"/>
          <a:ext cx="13748161" cy="9124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40">
                  <a:extLst>
                    <a:ext uri="{9D8B030D-6E8A-4147-A177-3AD203B41FA5}">
                      <a16:colId xmlns:a16="http://schemas.microsoft.com/office/drawing/2014/main" val="343267864"/>
                    </a:ext>
                  </a:extLst>
                </a:gridCol>
                <a:gridCol w="13218421">
                  <a:extLst>
                    <a:ext uri="{9D8B030D-6E8A-4147-A177-3AD203B41FA5}">
                      <a16:colId xmlns:a16="http://schemas.microsoft.com/office/drawing/2014/main" val="3597388889"/>
                    </a:ext>
                  </a:extLst>
                </a:gridCol>
              </a:tblGrid>
              <a:tr h="1896980">
                <a:tc>
                  <a:txBody>
                    <a:bodyPr/>
                    <a:lstStyle/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+mn-lt"/>
                        </a:rPr>
                        <a:t>Romeo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Exposes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the tension between Romeo’s emotional vulnerability and societal expectations of male strength, showing how sensitivity was often seen as weakness.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Explores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the destructive pressure on young men to defend honour with violence, as Romeo feels compelled to kill Tybalt to prove his masculinity.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Contrasts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Romeo’s poetic, idealistic love with Mercutio’s crude, mocking attitude, revealing a spectrum of masculine behaviour in Shakespeare’s world.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Suggests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that toxic masculinity contributes to tragedy, as Romeo’s desire to be seen as honourable leads him to make rash, irreversible decisions.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Questions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 the idea that masculinity must be expressed through aggression, portraying Romeo as both a lover and a fighter, caught between opposing identities.</a:t>
                      </a: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781592"/>
                  </a:ext>
                </a:extLst>
              </a:tr>
              <a:tr h="2540830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Juliet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Reinforces</a:t>
                      </a:r>
                      <a:r>
                        <a:rPr lang="en-GB" sz="1600" dirty="0"/>
                        <a:t> the idea that women were expected to be obedient daughters, as Juliet initially submits to her parents’ will, showing the restrictive expectations placed on girls.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Challenges</a:t>
                      </a:r>
                      <a:r>
                        <a:rPr lang="en-GB" sz="1600" dirty="0"/>
                        <a:t> traditional gender roles by allowing Juliet to defy her father and choose love over duty, suggesting Shakespeare’s sympathy for individual agency within a patriarchal system.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Highlights</a:t>
                      </a:r>
                      <a:r>
                        <a:rPr lang="en-GB" sz="1600" dirty="0"/>
                        <a:t> how Juliet’s sexual and emotional independence (especially in the balcony and wedding scenes) subverts the Elizabethan ideal of silent, passive femininity.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Reflects</a:t>
                      </a:r>
                      <a:r>
                        <a:rPr lang="en-GB" sz="1600" dirty="0"/>
                        <a:t> the limited autonomy of women, as Juliet is ultimately trapped by decisions made by the men around her — father, husband, Friar — underlining the dangers of a male-dominated society.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Criticises</a:t>
                      </a:r>
                      <a:r>
                        <a:rPr lang="en-GB" sz="1600" dirty="0"/>
                        <a:t> a culture in which women are commodified in marriage negotiations, as seen in Capulet's treatment of Juliet as his property to trade for social advantage.</a:t>
                      </a: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639971"/>
                  </a:ext>
                </a:extLst>
              </a:tr>
              <a:tr h="1511792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Conflict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Illustrates</a:t>
                      </a:r>
                      <a:r>
                        <a:rPr lang="en-GB" sz="1600" dirty="0"/>
                        <a:t> how honour culture demands violence to defend reputation, as seen in Tybalt’s obsession with duelling and Romeo’s eventual participation.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Demonstrates</a:t>
                      </a:r>
                      <a:r>
                        <a:rPr lang="en-GB" sz="1600" dirty="0"/>
                        <a:t> that pride often overrides reason, particularly when Romeo kills Tybalt, transforming personal grief into social revenge.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Critiques</a:t>
                      </a:r>
                      <a:r>
                        <a:rPr lang="en-GB" sz="1600" dirty="0"/>
                        <a:t> the generational perpetuation of conflict, with older men like Capulet and Montague failing to end a feud that consumes their children.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Reveals</a:t>
                      </a:r>
                      <a:r>
                        <a:rPr lang="en-GB" sz="1600" dirty="0"/>
                        <a:t> that the pursuit of honour and revenge leads to a cycle of escalation, turning personal grievances into collective tragedy.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Warns</a:t>
                      </a:r>
                      <a:r>
                        <a:rPr lang="en-GB" sz="1600" dirty="0"/>
                        <a:t> against allowing pride to dictate action, as Shakespeare shows how male ego and status lead directly to loss and death.</a:t>
                      </a: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252621"/>
                  </a:ext>
                </a:extLst>
              </a:tr>
              <a:tr h="1588222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Age Vs Youth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Depicts</a:t>
                      </a:r>
                      <a:r>
                        <a:rPr lang="en-GB" sz="1600" dirty="0"/>
                        <a:t> the older generation as out of touch, with Capulet and the Nurse misunderstanding or dismissing the emotional depth of young love.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Emphasises</a:t>
                      </a:r>
                      <a:r>
                        <a:rPr lang="en-GB" sz="1600" dirty="0"/>
                        <a:t> the impulsiveness and intensity of youth, contrasting it with the caution or stubbornness of adults like Friar Lawrence and Capulet.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Reinforces</a:t>
                      </a:r>
                      <a:r>
                        <a:rPr lang="en-GB" sz="1600" dirty="0"/>
                        <a:t> patriarchal dominance through Capulet’s fury when Juliet disobeys him, showing how daughters were expected to be submissive and silent.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Undermines</a:t>
                      </a:r>
                      <a:r>
                        <a:rPr lang="en-GB" sz="1600" dirty="0"/>
                        <a:t> the wisdom of the old, as their advice and decisions (e.g., Friar’s plan, the Nurse’s betrayal) contribute to the lovers' downfall.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Highlights</a:t>
                      </a:r>
                      <a:r>
                        <a:rPr lang="en-GB" sz="1600" dirty="0"/>
                        <a:t> the rigid structure of social hierarchy and family authority, suggesting that young people are often powerless against systems designed to control them.</a:t>
                      </a: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89715"/>
                  </a:ext>
                </a:extLst>
              </a:tr>
              <a:tr h="1383352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Fate </a:t>
                      </a:r>
                    </a:p>
                  </a:txBody>
                  <a:tcPr marL="86217" marR="86217" marT="43109" marB="43109" vert="vert270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Foreshadows</a:t>
                      </a:r>
                      <a:r>
                        <a:rPr lang="en-GB" sz="1600" dirty="0"/>
                        <a:t> inevitable tragedy with the Prologue’s “star-</a:t>
                      </a:r>
                      <a:r>
                        <a:rPr lang="en-GB" sz="1600" dirty="0" err="1"/>
                        <a:t>cross’d</a:t>
                      </a:r>
                      <a:r>
                        <a:rPr lang="en-GB" sz="1600" dirty="0"/>
                        <a:t> lovers”, suggesting from the outset that fate governs the characters’ lives.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Blames</a:t>
                      </a:r>
                      <a:r>
                        <a:rPr lang="en-GB" sz="1600" dirty="0"/>
                        <a:t> Romeo’s hamartia — his impulsiveness — for accelerating the tragic events, aligning him with the classical model of a flawed tragic hero.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Blurs</a:t>
                      </a:r>
                      <a:r>
                        <a:rPr lang="en-GB" sz="1600" dirty="0"/>
                        <a:t> the boundary between fate and free will, as characters frequently make poor choices that seem driven by both destiny and emotion.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Strengthens</a:t>
                      </a:r>
                      <a:r>
                        <a:rPr lang="en-GB" sz="1600" dirty="0"/>
                        <a:t> the theme of fatal miscommunication,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dirty="0"/>
                        <a:t>portraying fate as an invisible force working through coincidence and timing.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/>
                        <a:t>Reflects</a:t>
                      </a:r>
                      <a:r>
                        <a:rPr lang="en-GB" sz="1600" dirty="0"/>
                        <a:t> Elizabethan beliefs in astrology and divine will, using fate not just as a plot device but as a commentary on human helplessness in the face of destiny.</a:t>
                      </a:r>
                    </a:p>
                  </a:txBody>
                  <a:tcPr marL="86217" marR="86217" marT="43109" marB="43109">
                    <a:lnL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6233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11F5A9-1E86-A531-3637-6D7E7C4724B9}"/>
              </a:ext>
            </a:extLst>
          </p:cNvPr>
          <p:cNvSpPr txBox="1"/>
          <p:nvPr/>
        </p:nvSpPr>
        <p:spPr>
          <a:xfrm>
            <a:off x="3360710" y="221462"/>
            <a:ext cx="9098776" cy="66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42" b="1" spc="566" dirty="0">
                <a:solidFill>
                  <a:srgbClr val="FF3399"/>
                </a:solidFill>
                <a:latin typeface="Viner Hand ITC" panose="03070502030502020203" pitchFamily="66" charset="0"/>
              </a:rPr>
              <a:t>AO3 Context: Romeo and Juliet </a:t>
            </a:r>
          </a:p>
        </p:txBody>
      </p:sp>
    </p:spTree>
    <p:extLst>
      <p:ext uri="{BB962C8B-B14F-4D97-AF65-F5344CB8AC3E}">
        <p14:creationId xmlns:p14="http://schemas.microsoft.com/office/powerpoint/2010/main" val="19324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7CEE83-693B-D8C0-8AE4-6AD23615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99" r="2650" b="14091"/>
          <a:stretch/>
        </p:blipFill>
        <p:spPr>
          <a:xfrm>
            <a:off x="12219086" y="654536"/>
            <a:ext cx="2271963" cy="212249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302235" y="2151321"/>
          <a:ext cx="12599630" cy="82897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66758">
                  <a:extLst>
                    <a:ext uri="{9D8B030D-6E8A-4147-A177-3AD203B41FA5}">
                      <a16:colId xmlns:a16="http://schemas.microsoft.com/office/drawing/2014/main" val="1188929289"/>
                    </a:ext>
                  </a:extLst>
                </a:gridCol>
                <a:gridCol w="951983">
                  <a:extLst>
                    <a:ext uri="{9D8B030D-6E8A-4147-A177-3AD203B41FA5}">
                      <a16:colId xmlns:a16="http://schemas.microsoft.com/office/drawing/2014/main" val="3635865161"/>
                    </a:ext>
                  </a:extLst>
                </a:gridCol>
                <a:gridCol w="988088">
                  <a:extLst>
                    <a:ext uri="{9D8B030D-6E8A-4147-A177-3AD203B41FA5}">
                      <a16:colId xmlns:a16="http://schemas.microsoft.com/office/drawing/2014/main" val="444160809"/>
                    </a:ext>
                  </a:extLst>
                </a:gridCol>
                <a:gridCol w="9892801">
                  <a:extLst>
                    <a:ext uri="{9D8B030D-6E8A-4147-A177-3AD203B41FA5}">
                      <a16:colId xmlns:a16="http://schemas.microsoft.com/office/drawing/2014/main" val="3203046404"/>
                    </a:ext>
                  </a:extLst>
                </a:gridCol>
              </a:tblGrid>
              <a:tr h="43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3399"/>
                          </a:solidFill>
                          <a:effectLst/>
                          <a:latin typeface="Viner Hand ITC" panose="03070502030502020203" pitchFamily="66" charset="0"/>
                        </a:rPr>
                        <a:t>Text</a:t>
                      </a:r>
                      <a:endParaRPr lang="en-GB" sz="1700" b="1" dirty="0">
                        <a:solidFill>
                          <a:srgbClr val="FF3399"/>
                        </a:solidFill>
                        <a:effectLst/>
                        <a:latin typeface="Viner Hand ITC" panose="03070502030502020203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3399"/>
                          </a:solidFill>
                          <a:effectLst/>
                          <a:latin typeface="Viner Hand ITC" panose="03070502030502020203" pitchFamily="66" charset="0"/>
                        </a:rPr>
                        <a:t>Exam</a:t>
                      </a:r>
                      <a:endParaRPr lang="en-GB" sz="1700" b="1" dirty="0">
                        <a:solidFill>
                          <a:srgbClr val="FF3399"/>
                        </a:solidFill>
                        <a:effectLst/>
                        <a:latin typeface="Viner Hand ITC" panose="03070502030502020203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3399"/>
                          </a:solidFill>
                          <a:effectLst/>
                          <a:latin typeface="Viner Hand ITC" panose="03070502030502020203" pitchFamily="66" charset="0"/>
                        </a:rPr>
                        <a:t>Extract</a:t>
                      </a:r>
                      <a:endParaRPr lang="en-GB" sz="1700" b="1" dirty="0">
                        <a:solidFill>
                          <a:srgbClr val="FF3399"/>
                        </a:solidFill>
                        <a:effectLst/>
                        <a:latin typeface="Viner Hand ITC" panose="03070502030502020203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rgbClr val="FF3399"/>
                          </a:solidFill>
                          <a:effectLst/>
                          <a:latin typeface="Viner Hand ITC" panose="03070502030502020203" pitchFamily="66" charset="0"/>
                        </a:rPr>
                        <a:t>Question</a:t>
                      </a:r>
                      <a:endParaRPr lang="en-GB" sz="3100" b="1" dirty="0">
                        <a:solidFill>
                          <a:srgbClr val="FF3399"/>
                        </a:solidFill>
                        <a:effectLst/>
                        <a:latin typeface="Viner Hand ITC" panose="03070502030502020203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736753957"/>
                  </a:ext>
                </a:extLst>
              </a:tr>
              <a:tr h="54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June 2025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3, Scene 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Starting with this moment in the play, explore how Shakespeare presents relationships between parents and children </a:t>
                      </a:r>
                      <a:endParaRPr lang="en-GB" sz="19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1390688580"/>
                  </a:ext>
                </a:extLst>
              </a:tr>
              <a:tr h="546470">
                <a:tc row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100" b="1" spc="363" dirty="0">
                          <a:solidFill>
                            <a:srgbClr val="FF3399"/>
                          </a:solidFill>
                          <a:latin typeface="Viner Hand ITC" panose="03070502030502020203" pitchFamily="66" charset="0"/>
                        </a:rPr>
                        <a:t>Romeo and Juliet</a:t>
                      </a:r>
                      <a:endParaRPr lang="en-GB" sz="4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June 2024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2 Scene 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speech, explore how Shakespeare presents the difficulties faced by Juliet in Romeo and Juliet.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1367963399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June 2023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3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speech, explore how Shakespeare presents Juliet’s feelings towards Romeo.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2476271843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June 2022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2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speech, explore how Shakespeare presents Romeo’s feelings towards Juliet.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3347777953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Nov 2021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3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conversation, explore how far Shakespeare presents Juliet as a female character with strong emotions.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3067519106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trike="sngStrike">
                          <a:effectLst/>
                        </a:rPr>
                        <a:t>June 2021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trike="sngStrike" dirty="0">
                          <a:effectLst/>
                        </a:rPr>
                        <a:t>Act 3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strike="sngStrike" dirty="0">
                          <a:effectLst/>
                        </a:rPr>
                        <a:t>Starting with this conversation, explore how far Shakespeare presents Juliet as a female character with strong emotions.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4272731415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Nov 2020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1 Scene 1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speech, explore how Shakespeare presents the effects of the conflict between the Capulet and Montague families. (Prince speech)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3570028909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trike="sngStrike">
                          <a:effectLst/>
                        </a:rPr>
                        <a:t>June 2020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trike="sngStrike" dirty="0">
                          <a:effectLst/>
                        </a:rPr>
                        <a:t>Act 1 Scene 1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strike="sngStrike" dirty="0">
                          <a:effectLst/>
                        </a:rPr>
                        <a:t>Starting with this speech, explore how Shakespeare presents the effects of the conflict between the Capulet and Montague families. (Prince speech)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2911562252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June 2019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1 Scene 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conversation, explore how Shakespeare presents the relationship between Romeo and Juliet.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65695734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June 2018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3 Scene 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moment in the play, explore how Shakespeare presents relationships between adults and young people in Romeo and Juliet.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2327601035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June 2017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1 Scene 1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conversation, explore how Shakespeare presents aggressive male behaviour in Romeo and Juliet.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3200711116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SAMS3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2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moment in the play, how does Shakespeare present Romeo’s attitudes to love? </a:t>
                      </a:r>
                      <a:endParaRPr lang="en-GB" sz="1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3158478929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</a:rPr>
                        <a:t>SAMS2</a:t>
                      </a:r>
                      <a:endParaRPr lang="en-GB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3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speech, explore how Shakespeare presents attitudes towards love in Romeo and Juliet.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2621583254"/>
                  </a:ext>
                </a:extLst>
              </a:tr>
              <a:tr h="546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SAMS1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Act 1 Scene 2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Starting with this conversation, explain how far you think Shakespeare presents Lord Capulet as a good father.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162" marR="85162" marT="0" marB="0"/>
                </a:tc>
                <a:extLst>
                  <a:ext uri="{0D108BD9-81ED-4DB2-BD59-A6C34878D82A}">
                    <a16:rowId xmlns:a16="http://schemas.microsoft.com/office/drawing/2014/main" val="4122395674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65394" y="437750"/>
            <a:ext cx="12316834" cy="14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2558" tIns="71279" rIns="142558" bIns="7127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4255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365" b="1" dirty="0">
                <a:solidFill>
                  <a:srgbClr val="FF3399"/>
                </a:solidFill>
                <a:latin typeface="Viner Hand ITC" panose="03070502030502020203" pitchFamily="66" charset="0"/>
              </a:rPr>
              <a:t>AQA Literature Paper 1: Past Paper Questions</a:t>
            </a:r>
          </a:p>
          <a:p>
            <a:pPr algn="ctr" defTabSz="14255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365" b="1" dirty="0">
                <a:solidFill>
                  <a:srgbClr val="FF3399"/>
                </a:solidFill>
                <a:latin typeface="Viner Hand ITC" panose="03070502030502020203" pitchFamily="66" charset="0"/>
              </a:rPr>
              <a:t>SECTION A: Romeo and Juliet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DB722-A3A8-6F92-600E-687B0892832C}"/>
              </a:ext>
            </a:extLst>
          </p:cNvPr>
          <p:cNvSpPr txBox="1"/>
          <p:nvPr/>
        </p:nvSpPr>
        <p:spPr>
          <a:xfrm>
            <a:off x="1470711" y="1441414"/>
            <a:ext cx="1545808" cy="52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6" b="1" dirty="0">
                <a:solidFill>
                  <a:srgbClr val="FF3399"/>
                </a:solidFill>
              </a:rPr>
              <a:t>30 marks</a:t>
            </a:r>
          </a:p>
        </p:txBody>
      </p:sp>
    </p:spTree>
    <p:extLst>
      <p:ext uri="{BB962C8B-B14F-4D97-AF65-F5344CB8AC3E}">
        <p14:creationId xmlns:p14="http://schemas.microsoft.com/office/powerpoint/2010/main" val="6275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ED16B54-B409-CF13-C3D0-310E31BC4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93"/>
          <a:stretch/>
        </p:blipFill>
        <p:spPr bwMode="auto">
          <a:xfrm rot="16200000">
            <a:off x="11371725" y="-160941"/>
            <a:ext cx="2485411" cy="352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95D1EB-C62C-2072-FE21-E3960A99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64" b="1" dirty="0"/>
              <a:t>Intro to Literature Revision:</a:t>
            </a:r>
            <a:br>
              <a:rPr lang="en-GB" sz="4464" b="1" dirty="0"/>
            </a:br>
            <a:r>
              <a:rPr lang="en-GB" sz="2976" b="1" dirty="0"/>
              <a:t>For every flashcard complete the following: </a:t>
            </a:r>
            <a:endParaRPr lang="en-GB" sz="2232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F51CF3-3B3E-04A9-0FC0-63371C297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976" b="1" dirty="0">
                <a:highlight>
                  <a:srgbClr val="FFFF00"/>
                </a:highlight>
              </a:rPr>
              <a:t>AO1: </a:t>
            </a:r>
          </a:p>
          <a:p>
            <a:r>
              <a:rPr lang="en-GB" sz="2976" dirty="0"/>
              <a:t>What </a:t>
            </a:r>
            <a:r>
              <a:rPr lang="en-GB" sz="2976" b="1" dirty="0"/>
              <a:t>characters or themes </a:t>
            </a:r>
            <a:r>
              <a:rPr lang="en-GB" sz="2976" dirty="0"/>
              <a:t>does your quotation link to? Why is it a </a:t>
            </a:r>
            <a:r>
              <a:rPr lang="en-GB" sz="2976" b="1" dirty="0"/>
              <a:t>significant </a:t>
            </a:r>
            <a:r>
              <a:rPr lang="en-GB" sz="2976" dirty="0"/>
              <a:t>quotation? Write these ideas across the top of your flashcard.</a:t>
            </a:r>
          </a:p>
          <a:p>
            <a:pPr marL="0" indent="0">
              <a:buNone/>
            </a:pPr>
            <a:endParaRPr lang="en-GB" sz="2976" dirty="0"/>
          </a:p>
          <a:p>
            <a:pPr marL="0" indent="0">
              <a:buNone/>
            </a:pPr>
            <a:r>
              <a:rPr lang="en-GB" sz="2976" b="1" dirty="0">
                <a:highlight>
                  <a:srgbClr val="00FFFF"/>
                </a:highlight>
              </a:rPr>
              <a:t>AO2: </a:t>
            </a:r>
          </a:p>
          <a:p>
            <a:r>
              <a:rPr lang="en-GB" sz="2976" dirty="0"/>
              <a:t>Explode the </a:t>
            </a:r>
            <a:r>
              <a:rPr lang="en-GB" sz="2976" b="1" dirty="0"/>
              <a:t>language/structure </a:t>
            </a:r>
            <a:r>
              <a:rPr lang="en-GB" sz="2976" dirty="0"/>
              <a:t>within the quote x3 </a:t>
            </a:r>
            <a:r>
              <a:rPr lang="en-GB" sz="2976" i="1" dirty="0"/>
              <a:t>(implies/suggests/denotes)</a:t>
            </a:r>
          </a:p>
          <a:p>
            <a:pPr marL="0" indent="0">
              <a:buNone/>
            </a:pPr>
            <a:endParaRPr lang="en-GB" sz="2976" dirty="0"/>
          </a:p>
          <a:p>
            <a:pPr marL="0" indent="0">
              <a:buNone/>
            </a:pPr>
            <a:r>
              <a:rPr lang="en-GB" sz="2976" b="1" dirty="0">
                <a:solidFill>
                  <a:schemeClr val="bg1"/>
                </a:solidFill>
                <a:highlight>
                  <a:srgbClr val="800080"/>
                </a:highlight>
              </a:rPr>
              <a:t>AO3: </a:t>
            </a:r>
          </a:p>
          <a:p>
            <a:r>
              <a:rPr lang="en-GB" sz="2976" dirty="0"/>
              <a:t>Contextually, the [author/poet] is clearly trying </a:t>
            </a:r>
            <a:r>
              <a:rPr lang="en-GB" sz="2976" b="1" i="1" dirty="0"/>
              <a:t>to criticise/ to warn/ to reveal the importance of/ to celebrate/ to teach…</a:t>
            </a:r>
          </a:p>
          <a:p>
            <a:r>
              <a:rPr lang="en-GB" sz="2976" b="1" i="1" dirty="0"/>
              <a:t>OR</a:t>
            </a:r>
            <a:endParaRPr lang="en-GB" sz="2976" dirty="0"/>
          </a:p>
          <a:p>
            <a:r>
              <a:rPr lang="en-GB" sz="2976" dirty="0"/>
              <a:t>Historically, these ideas are significant as they are linked with…</a:t>
            </a:r>
          </a:p>
        </p:txBody>
      </p:sp>
    </p:spTree>
    <p:extLst>
      <p:ext uri="{BB962C8B-B14F-4D97-AF65-F5344CB8AC3E}">
        <p14:creationId xmlns:p14="http://schemas.microsoft.com/office/powerpoint/2010/main" val="32263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EFF1-DC5E-EA1A-5142-B70F14962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17E9-1A71-6197-CC4F-47DCE0F965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0E5DB-F8C6-1363-9931-03E69344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3735" y="2152158"/>
            <a:ext cx="7131313" cy="95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5910" y="-551543"/>
            <a:ext cx="8482863" cy="113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chard Lander School 介紹 | Uniform Map 制服地圖">
            <a:extLst>
              <a:ext uri="{FF2B5EF4-FFF2-40B4-BE49-F238E27FC236}">
                <a16:creationId xmlns:a16="http://schemas.microsoft.com/office/drawing/2014/main" id="{EEBA2E28-8026-2885-3586-206F631B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7" y="1110403"/>
            <a:ext cx="2477539" cy="247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ichard Lander School 介紹 | Uniform Map 制服地圖">
            <a:extLst>
              <a:ext uri="{FF2B5EF4-FFF2-40B4-BE49-F238E27FC236}">
                <a16:creationId xmlns:a16="http://schemas.microsoft.com/office/drawing/2014/main" id="{2F91B661-E603-2854-C5D4-A969CA83C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426" y="1110402"/>
            <a:ext cx="2477539" cy="24775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676E6-7331-5030-BB34-40EA2BCC9289}"/>
              </a:ext>
            </a:extLst>
          </p:cNvPr>
          <p:cNvSpPr txBox="1"/>
          <p:nvPr/>
        </p:nvSpPr>
        <p:spPr>
          <a:xfrm>
            <a:off x="279229" y="247742"/>
            <a:ext cx="14509377" cy="10179423"/>
          </a:xfrm>
          <a:custGeom>
            <a:avLst/>
            <a:gdLst>
              <a:gd name="connsiteX0" fmla="*/ 0 w 14509377"/>
              <a:gd name="connsiteY0" fmla="*/ 0 h 10179423"/>
              <a:gd name="connsiteX1" fmla="*/ 981110 w 14509377"/>
              <a:gd name="connsiteY1" fmla="*/ 0 h 10179423"/>
              <a:gd name="connsiteX2" fmla="*/ 1236752 w 14509377"/>
              <a:gd name="connsiteY2" fmla="*/ 0 h 10179423"/>
              <a:gd name="connsiteX3" fmla="*/ 2217862 w 14509377"/>
              <a:gd name="connsiteY3" fmla="*/ 0 h 10179423"/>
              <a:gd name="connsiteX4" fmla="*/ 3053878 w 14509377"/>
              <a:gd name="connsiteY4" fmla="*/ 0 h 10179423"/>
              <a:gd name="connsiteX5" fmla="*/ 4034989 w 14509377"/>
              <a:gd name="connsiteY5" fmla="*/ 0 h 10179423"/>
              <a:gd name="connsiteX6" fmla="*/ 5016099 w 14509377"/>
              <a:gd name="connsiteY6" fmla="*/ 0 h 10179423"/>
              <a:gd name="connsiteX7" fmla="*/ 5561928 w 14509377"/>
              <a:gd name="connsiteY7" fmla="*/ 0 h 10179423"/>
              <a:gd name="connsiteX8" fmla="*/ 6107757 w 14509377"/>
              <a:gd name="connsiteY8" fmla="*/ 0 h 10179423"/>
              <a:gd name="connsiteX9" fmla="*/ 6363398 w 14509377"/>
              <a:gd name="connsiteY9" fmla="*/ 0 h 10179423"/>
              <a:gd name="connsiteX10" fmla="*/ 6764133 w 14509377"/>
              <a:gd name="connsiteY10" fmla="*/ 0 h 10179423"/>
              <a:gd name="connsiteX11" fmla="*/ 7600150 w 14509377"/>
              <a:gd name="connsiteY11" fmla="*/ 0 h 10179423"/>
              <a:gd name="connsiteX12" fmla="*/ 8436166 w 14509377"/>
              <a:gd name="connsiteY12" fmla="*/ 0 h 10179423"/>
              <a:gd name="connsiteX13" fmla="*/ 8691808 w 14509377"/>
              <a:gd name="connsiteY13" fmla="*/ 0 h 10179423"/>
              <a:gd name="connsiteX14" fmla="*/ 9237637 w 14509377"/>
              <a:gd name="connsiteY14" fmla="*/ 0 h 10179423"/>
              <a:gd name="connsiteX15" fmla="*/ 10073653 w 14509377"/>
              <a:gd name="connsiteY15" fmla="*/ 0 h 10179423"/>
              <a:gd name="connsiteX16" fmla="*/ 10619482 w 14509377"/>
              <a:gd name="connsiteY16" fmla="*/ 0 h 10179423"/>
              <a:gd name="connsiteX17" fmla="*/ 11600592 w 14509377"/>
              <a:gd name="connsiteY17" fmla="*/ 0 h 10179423"/>
              <a:gd name="connsiteX18" fmla="*/ 11856234 w 14509377"/>
              <a:gd name="connsiteY18" fmla="*/ 0 h 10179423"/>
              <a:gd name="connsiteX19" fmla="*/ 12837344 w 14509377"/>
              <a:gd name="connsiteY19" fmla="*/ 0 h 10179423"/>
              <a:gd name="connsiteX20" fmla="*/ 13673361 w 14509377"/>
              <a:gd name="connsiteY20" fmla="*/ 0 h 10179423"/>
              <a:gd name="connsiteX21" fmla="*/ 14509377 w 14509377"/>
              <a:gd name="connsiteY21" fmla="*/ 0 h 10179423"/>
              <a:gd name="connsiteX22" fmla="*/ 14509377 w 14509377"/>
              <a:gd name="connsiteY22" fmla="*/ 373246 h 10179423"/>
              <a:gd name="connsiteX23" fmla="*/ 14509377 w 14509377"/>
              <a:gd name="connsiteY23" fmla="*/ 1255462 h 10179423"/>
              <a:gd name="connsiteX24" fmla="*/ 14509377 w 14509377"/>
              <a:gd name="connsiteY24" fmla="*/ 2137679 h 10179423"/>
              <a:gd name="connsiteX25" fmla="*/ 14509377 w 14509377"/>
              <a:gd name="connsiteY25" fmla="*/ 2714513 h 10179423"/>
              <a:gd name="connsiteX26" fmla="*/ 14509377 w 14509377"/>
              <a:gd name="connsiteY26" fmla="*/ 3189553 h 10179423"/>
              <a:gd name="connsiteX27" fmla="*/ 14509377 w 14509377"/>
              <a:gd name="connsiteY27" fmla="*/ 3766387 h 10179423"/>
              <a:gd name="connsiteX28" fmla="*/ 14509377 w 14509377"/>
              <a:gd name="connsiteY28" fmla="*/ 4343220 h 10179423"/>
              <a:gd name="connsiteX29" fmla="*/ 14509377 w 14509377"/>
              <a:gd name="connsiteY29" fmla="*/ 4920054 h 10179423"/>
              <a:gd name="connsiteX30" fmla="*/ 14509377 w 14509377"/>
              <a:gd name="connsiteY30" fmla="*/ 5700477 h 10179423"/>
              <a:gd name="connsiteX31" fmla="*/ 14509377 w 14509377"/>
              <a:gd name="connsiteY31" fmla="*/ 6582694 h 10179423"/>
              <a:gd name="connsiteX32" fmla="*/ 14509377 w 14509377"/>
              <a:gd name="connsiteY32" fmla="*/ 7057733 h 10179423"/>
              <a:gd name="connsiteX33" fmla="*/ 14509377 w 14509377"/>
              <a:gd name="connsiteY33" fmla="*/ 7634567 h 10179423"/>
              <a:gd name="connsiteX34" fmla="*/ 14509377 w 14509377"/>
              <a:gd name="connsiteY34" fmla="*/ 8109607 h 10179423"/>
              <a:gd name="connsiteX35" fmla="*/ 14509377 w 14509377"/>
              <a:gd name="connsiteY35" fmla="*/ 8482852 h 10179423"/>
              <a:gd name="connsiteX36" fmla="*/ 14509377 w 14509377"/>
              <a:gd name="connsiteY36" fmla="*/ 8957892 h 10179423"/>
              <a:gd name="connsiteX37" fmla="*/ 14509377 w 14509377"/>
              <a:gd name="connsiteY37" fmla="*/ 10179423 h 10179423"/>
              <a:gd name="connsiteX38" fmla="*/ 13673361 w 14509377"/>
              <a:gd name="connsiteY38" fmla="*/ 10179423 h 10179423"/>
              <a:gd name="connsiteX39" fmla="*/ 13127532 w 14509377"/>
              <a:gd name="connsiteY39" fmla="*/ 10179423 h 10179423"/>
              <a:gd name="connsiteX40" fmla="*/ 12871890 w 14509377"/>
              <a:gd name="connsiteY40" fmla="*/ 10179423 h 10179423"/>
              <a:gd name="connsiteX41" fmla="*/ 12326061 w 14509377"/>
              <a:gd name="connsiteY41" fmla="*/ 10179423 h 10179423"/>
              <a:gd name="connsiteX42" fmla="*/ 11344951 w 14509377"/>
              <a:gd name="connsiteY42" fmla="*/ 10179423 h 10179423"/>
              <a:gd name="connsiteX43" fmla="*/ 10944216 w 14509377"/>
              <a:gd name="connsiteY43" fmla="*/ 10179423 h 10179423"/>
              <a:gd name="connsiteX44" fmla="*/ 10108199 w 14509377"/>
              <a:gd name="connsiteY44" fmla="*/ 10179423 h 10179423"/>
              <a:gd name="connsiteX45" fmla="*/ 9417277 w 14509377"/>
              <a:gd name="connsiteY45" fmla="*/ 10179423 h 10179423"/>
              <a:gd name="connsiteX46" fmla="*/ 8871448 w 14509377"/>
              <a:gd name="connsiteY46" fmla="*/ 10179423 h 10179423"/>
              <a:gd name="connsiteX47" fmla="*/ 8470712 w 14509377"/>
              <a:gd name="connsiteY47" fmla="*/ 10179423 h 10179423"/>
              <a:gd name="connsiteX48" fmla="*/ 7779790 w 14509377"/>
              <a:gd name="connsiteY48" fmla="*/ 10179423 h 10179423"/>
              <a:gd name="connsiteX49" fmla="*/ 7379055 w 14509377"/>
              <a:gd name="connsiteY49" fmla="*/ 10179423 h 10179423"/>
              <a:gd name="connsiteX50" fmla="*/ 7123413 w 14509377"/>
              <a:gd name="connsiteY50" fmla="*/ 10179423 h 10179423"/>
              <a:gd name="connsiteX51" fmla="*/ 6867772 w 14509377"/>
              <a:gd name="connsiteY51" fmla="*/ 10179423 h 10179423"/>
              <a:gd name="connsiteX52" fmla="*/ 6467037 w 14509377"/>
              <a:gd name="connsiteY52" fmla="*/ 10179423 h 10179423"/>
              <a:gd name="connsiteX53" fmla="*/ 6066301 w 14509377"/>
              <a:gd name="connsiteY53" fmla="*/ 10179423 h 10179423"/>
              <a:gd name="connsiteX54" fmla="*/ 5085191 w 14509377"/>
              <a:gd name="connsiteY54" fmla="*/ 10179423 h 10179423"/>
              <a:gd name="connsiteX55" fmla="*/ 4249175 w 14509377"/>
              <a:gd name="connsiteY55" fmla="*/ 10179423 h 10179423"/>
              <a:gd name="connsiteX56" fmla="*/ 3848440 w 14509377"/>
              <a:gd name="connsiteY56" fmla="*/ 10179423 h 10179423"/>
              <a:gd name="connsiteX57" fmla="*/ 3012423 w 14509377"/>
              <a:gd name="connsiteY57" fmla="*/ 10179423 h 10179423"/>
              <a:gd name="connsiteX58" fmla="*/ 2611688 w 14509377"/>
              <a:gd name="connsiteY58" fmla="*/ 10179423 h 10179423"/>
              <a:gd name="connsiteX59" fmla="*/ 2210953 w 14509377"/>
              <a:gd name="connsiteY59" fmla="*/ 10179423 h 10179423"/>
              <a:gd name="connsiteX60" fmla="*/ 1374936 w 14509377"/>
              <a:gd name="connsiteY60" fmla="*/ 10179423 h 10179423"/>
              <a:gd name="connsiteX61" fmla="*/ 0 w 14509377"/>
              <a:gd name="connsiteY61" fmla="*/ 10179423 h 10179423"/>
              <a:gd name="connsiteX62" fmla="*/ 0 w 14509377"/>
              <a:gd name="connsiteY62" fmla="*/ 9500795 h 10179423"/>
              <a:gd name="connsiteX63" fmla="*/ 0 w 14509377"/>
              <a:gd name="connsiteY63" fmla="*/ 8720372 h 10179423"/>
              <a:gd name="connsiteX64" fmla="*/ 0 w 14509377"/>
              <a:gd name="connsiteY64" fmla="*/ 8347127 h 10179423"/>
              <a:gd name="connsiteX65" fmla="*/ 0 w 14509377"/>
              <a:gd name="connsiteY65" fmla="*/ 7566704 h 10179423"/>
              <a:gd name="connsiteX66" fmla="*/ 0 w 14509377"/>
              <a:gd name="connsiteY66" fmla="*/ 6684488 h 10179423"/>
              <a:gd name="connsiteX67" fmla="*/ 0 w 14509377"/>
              <a:gd name="connsiteY67" fmla="*/ 6005860 h 10179423"/>
              <a:gd name="connsiteX68" fmla="*/ 0 w 14509377"/>
              <a:gd name="connsiteY68" fmla="*/ 5429026 h 10179423"/>
              <a:gd name="connsiteX69" fmla="*/ 0 w 14509377"/>
              <a:gd name="connsiteY69" fmla="*/ 5055780 h 10179423"/>
              <a:gd name="connsiteX70" fmla="*/ 0 w 14509377"/>
              <a:gd name="connsiteY70" fmla="*/ 4682535 h 10179423"/>
              <a:gd name="connsiteX71" fmla="*/ 0 w 14509377"/>
              <a:gd name="connsiteY71" fmla="*/ 4003906 h 10179423"/>
              <a:gd name="connsiteX72" fmla="*/ 0 w 14509377"/>
              <a:gd name="connsiteY72" fmla="*/ 3427072 h 10179423"/>
              <a:gd name="connsiteX73" fmla="*/ 0 w 14509377"/>
              <a:gd name="connsiteY73" fmla="*/ 2850238 h 10179423"/>
              <a:gd name="connsiteX74" fmla="*/ 0 w 14509377"/>
              <a:gd name="connsiteY74" fmla="*/ 2171610 h 10179423"/>
              <a:gd name="connsiteX75" fmla="*/ 0 w 14509377"/>
              <a:gd name="connsiteY75" fmla="*/ 1798365 h 10179423"/>
              <a:gd name="connsiteX76" fmla="*/ 0 w 14509377"/>
              <a:gd name="connsiteY76" fmla="*/ 1425119 h 10179423"/>
              <a:gd name="connsiteX77" fmla="*/ 0 w 14509377"/>
              <a:gd name="connsiteY77" fmla="*/ 0 h 101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509377" h="10179423" extrusionOk="0">
                <a:moveTo>
                  <a:pt x="0" y="0"/>
                </a:moveTo>
                <a:cubicBezTo>
                  <a:pt x="384070" y="36553"/>
                  <a:pt x="660436" y="16771"/>
                  <a:pt x="981110" y="0"/>
                </a:cubicBezTo>
                <a:cubicBezTo>
                  <a:pt x="1301784" y="-16771"/>
                  <a:pt x="1178710" y="-10121"/>
                  <a:pt x="1236752" y="0"/>
                </a:cubicBezTo>
                <a:cubicBezTo>
                  <a:pt x="1294794" y="10121"/>
                  <a:pt x="2007880" y="19390"/>
                  <a:pt x="2217862" y="0"/>
                </a:cubicBezTo>
                <a:cubicBezTo>
                  <a:pt x="2427844" y="-19390"/>
                  <a:pt x="2748214" y="39660"/>
                  <a:pt x="3053878" y="0"/>
                </a:cubicBezTo>
                <a:cubicBezTo>
                  <a:pt x="3359542" y="-39660"/>
                  <a:pt x="3759311" y="23687"/>
                  <a:pt x="4034989" y="0"/>
                </a:cubicBezTo>
                <a:cubicBezTo>
                  <a:pt x="4310667" y="-23687"/>
                  <a:pt x="4748515" y="-45700"/>
                  <a:pt x="5016099" y="0"/>
                </a:cubicBezTo>
                <a:cubicBezTo>
                  <a:pt x="5283683" y="45700"/>
                  <a:pt x="5439993" y="-11039"/>
                  <a:pt x="5561928" y="0"/>
                </a:cubicBezTo>
                <a:cubicBezTo>
                  <a:pt x="5683863" y="11039"/>
                  <a:pt x="5982346" y="12702"/>
                  <a:pt x="6107757" y="0"/>
                </a:cubicBezTo>
                <a:cubicBezTo>
                  <a:pt x="6233168" y="-12702"/>
                  <a:pt x="6290697" y="5855"/>
                  <a:pt x="6363398" y="0"/>
                </a:cubicBezTo>
                <a:cubicBezTo>
                  <a:pt x="6436099" y="-5855"/>
                  <a:pt x="6676510" y="-10862"/>
                  <a:pt x="6764133" y="0"/>
                </a:cubicBezTo>
                <a:cubicBezTo>
                  <a:pt x="6851756" y="10862"/>
                  <a:pt x="7226441" y="21015"/>
                  <a:pt x="7600150" y="0"/>
                </a:cubicBezTo>
                <a:cubicBezTo>
                  <a:pt x="7973859" y="-21015"/>
                  <a:pt x="8183819" y="-16866"/>
                  <a:pt x="8436166" y="0"/>
                </a:cubicBezTo>
                <a:cubicBezTo>
                  <a:pt x="8688513" y="16866"/>
                  <a:pt x="8618146" y="6532"/>
                  <a:pt x="8691808" y="0"/>
                </a:cubicBezTo>
                <a:cubicBezTo>
                  <a:pt x="8765470" y="-6532"/>
                  <a:pt x="9059399" y="-16751"/>
                  <a:pt x="9237637" y="0"/>
                </a:cubicBezTo>
                <a:cubicBezTo>
                  <a:pt x="9415875" y="16751"/>
                  <a:pt x="9752428" y="-10556"/>
                  <a:pt x="10073653" y="0"/>
                </a:cubicBezTo>
                <a:cubicBezTo>
                  <a:pt x="10394878" y="10556"/>
                  <a:pt x="10454466" y="-22479"/>
                  <a:pt x="10619482" y="0"/>
                </a:cubicBezTo>
                <a:cubicBezTo>
                  <a:pt x="10784498" y="22479"/>
                  <a:pt x="11351362" y="31369"/>
                  <a:pt x="11600592" y="0"/>
                </a:cubicBezTo>
                <a:cubicBezTo>
                  <a:pt x="11849822" y="-31369"/>
                  <a:pt x="11748513" y="-4462"/>
                  <a:pt x="11856234" y="0"/>
                </a:cubicBezTo>
                <a:cubicBezTo>
                  <a:pt x="11963955" y="4462"/>
                  <a:pt x="12507182" y="-26681"/>
                  <a:pt x="12837344" y="0"/>
                </a:cubicBezTo>
                <a:cubicBezTo>
                  <a:pt x="13167506" y="26681"/>
                  <a:pt x="13475214" y="3750"/>
                  <a:pt x="13673361" y="0"/>
                </a:cubicBezTo>
                <a:cubicBezTo>
                  <a:pt x="13871508" y="-3750"/>
                  <a:pt x="14312414" y="-40358"/>
                  <a:pt x="14509377" y="0"/>
                </a:cubicBezTo>
                <a:cubicBezTo>
                  <a:pt x="14505115" y="121233"/>
                  <a:pt x="14523728" y="231543"/>
                  <a:pt x="14509377" y="373246"/>
                </a:cubicBezTo>
                <a:cubicBezTo>
                  <a:pt x="14495026" y="514949"/>
                  <a:pt x="14505164" y="934271"/>
                  <a:pt x="14509377" y="1255462"/>
                </a:cubicBezTo>
                <a:cubicBezTo>
                  <a:pt x="14513590" y="1576653"/>
                  <a:pt x="14489090" y="1774087"/>
                  <a:pt x="14509377" y="2137679"/>
                </a:cubicBezTo>
                <a:cubicBezTo>
                  <a:pt x="14529664" y="2501271"/>
                  <a:pt x="14523024" y="2594167"/>
                  <a:pt x="14509377" y="2714513"/>
                </a:cubicBezTo>
                <a:cubicBezTo>
                  <a:pt x="14495730" y="2834859"/>
                  <a:pt x="14516844" y="2963302"/>
                  <a:pt x="14509377" y="3189553"/>
                </a:cubicBezTo>
                <a:cubicBezTo>
                  <a:pt x="14501910" y="3415804"/>
                  <a:pt x="14487035" y="3489647"/>
                  <a:pt x="14509377" y="3766387"/>
                </a:cubicBezTo>
                <a:cubicBezTo>
                  <a:pt x="14531719" y="4043127"/>
                  <a:pt x="14527142" y="4066603"/>
                  <a:pt x="14509377" y="4343220"/>
                </a:cubicBezTo>
                <a:cubicBezTo>
                  <a:pt x="14491612" y="4619837"/>
                  <a:pt x="14500065" y="4699970"/>
                  <a:pt x="14509377" y="4920054"/>
                </a:cubicBezTo>
                <a:cubicBezTo>
                  <a:pt x="14518689" y="5140138"/>
                  <a:pt x="14547110" y="5395247"/>
                  <a:pt x="14509377" y="5700477"/>
                </a:cubicBezTo>
                <a:cubicBezTo>
                  <a:pt x="14471644" y="6005707"/>
                  <a:pt x="14466516" y="6395199"/>
                  <a:pt x="14509377" y="6582694"/>
                </a:cubicBezTo>
                <a:cubicBezTo>
                  <a:pt x="14552238" y="6770189"/>
                  <a:pt x="14511879" y="6942638"/>
                  <a:pt x="14509377" y="7057733"/>
                </a:cubicBezTo>
                <a:cubicBezTo>
                  <a:pt x="14506875" y="7172828"/>
                  <a:pt x="14529207" y="7406090"/>
                  <a:pt x="14509377" y="7634567"/>
                </a:cubicBezTo>
                <a:cubicBezTo>
                  <a:pt x="14489547" y="7863044"/>
                  <a:pt x="14520374" y="7904056"/>
                  <a:pt x="14509377" y="8109607"/>
                </a:cubicBezTo>
                <a:cubicBezTo>
                  <a:pt x="14498380" y="8315158"/>
                  <a:pt x="14508061" y="8368733"/>
                  <a:pt x="14509377" y="8482852"/>
                </a:cubicBezTo>
                <a:cubicBezTo>
                  <a:pt x="14510693" y="8596972"/>
                  <a:pt x="14526810" y="8727131"/>
                  <a:pt x="14509377" y="8957892"/>
                </a:cubicBezTo>
                <a:cubicBezTo>
                  <a:pt x="14491944" y="9188653"/>
                  <a:pt x="14527036" y="9888054"/>
                  <a:pt x="14509377" y="10179423"/>
                </a:cubicBezTo>
                <a:cubicBezTo>
                  <a:pt x="14230900" y="10218509"/>
                  <a:pt x="13903719" y="10213860"/>
                  <a:pt x="13673361" y="10179423"/>
                </a:cubicBezTo>
                <a:cubicBezTo>
                  <a:pt x="13443003" y="10144986"/>
                  <a:pt x="13281049" y="10183335"/>
                  <a:pt x="13127532" y="10179423"/>
                </a:cubicBezTo>
                <a:cubicBezTo>
                  <a:pt x="12974015" y="10175511"/>
                  <a:pt x="12988719" y="10170153"/>
                  <a:pt x="12871890" y="10179423"/>
                </a:cubicBezTo>
                <a:cubicBezTo>
                  <a:pt x="12755061" y="10188693"/>
                  <a:pt x="12537909" y="10172084"/>
                  <a:pt x="12326061" y="10179423"/>
                </a:cubicBezTo>
                <a:cubicBezTo>
                  <a:pt x="12114213" y="10186762"/>
                  <a:pt x="11744388" y="10172898"/>
                  <a:pt x="11344951" y="10179423"/>
                </a:cubicBezTo>
                <a:cubicBezTo>
                  <a:pt x="10945514" y="10185949"/>
                  <a:pt x="11067277" y="10191600"/>
                  <a:pt x="10944216" y="10179423"/>
                </a:cubicBezTo>
                <a:cubicBezTo>
                  <a:pt x="10821156" y="10167246"/>
                  <a:pt x="10382780" y="10170011"/>
                  <a:pt x="10108199" y="10179423"/>
                </a:cubicBezTo>
                <a:cubicBezTo>
                  <a:pt x="9833618" y="10188835"/>
                  <a:pt x="9610014" y="10168348"/>
                  <a:pt x="9417277" y="10179423"/>
                </a:cubicBezTo>
                <a:cubicBezTo>
                  <a:pt x="9224540" y="10190498"/>
                  <a:pt x="9101813" y="10177817"/>
                  <a:pt x="8871448" y="10179423"/>
                </a:cubicBezTo>
                <a:cubicBezTo>
                  <a:pt x="8641083" y="10181029"/>
                  <a:pt x="8595415" y="10173568"/>
                  <a:pt x="8470712" y="10179423"/>
                </a:cubicBezTo>
                <a:cubicBezTo>
                  <a:pt x="8346009" y="10185278"/>
                  <a:pt x="8104452" y="10155695"/>
                  <a:pt x="7779790" y="10179423"/>
                </a:cubicBezTo>
                <a:cubicBezTo>
                  <a:pt x="7455128" y="10203151"/>
                  <a:pt x="7472873" y="10176591"/>
                  <a:pt x="7379055" y="10179423"/>
                </a:cubicBezTo>
                <a:cubicBezTo>
                  <a:pt x="7285238" y="10182255"/>
                  <a:pt x="7205020" y="10180503"/>
                  <a:pt x="7123413" y="10179423"/>
                </a:cubicBezTo>
                <a:cubicBezTo>
                  <a:pt x="7041806" y="10178343"/>
                  <a:pt x="6925835" y="10191030"/>
                  <a:pt x="6867772" y="10179423"/>
                </a:cubicBezTo>
                <a:cubicBezTo>
                  <a:pt x="6809709" y="10167816"/>
                  <a:pt x="6555380" y="10163973"/>
                  <a:pt x="6467037" y="10179423"/>
                </a:cubicBezTo>
                <a:cubicBezTo>
                  <a:pt x="6378694" y="10194873"/>
                  <a:pt x="6225157" y="10179102"/>
                  <a:pt x="6066301" y="10179423"/>
                </a:cubicBezTo>
                <a:cubicBezTo>
                  <a:pt x="5907445" y="10179744"/>
                  <a:pt x="5424641" y="10144455"/>
                  <a:pt x="5085191" y="10179423"/>
                </a:cubicBezTo>
                <a:cubicBezTo>
                  <a:pt x="4745741" y="10214392"/>
                  <a:pt x="4524365" y="10158915"/>
                  <a:pt x="4249175" y="10179423"/>
                </a:cubicBezTo>
                <a:cubicBezTo>
                  <a:pt x="3973985" y="10199931"/>
                  <a:pt x="3969697" y="10170158"/>
                  <a:pt x="3848440" y="10179423"/>
                </a:cubicBezTo>
                <a:cubicBezTo>
                  <a:pt x="3727184" y="10188688"/>
                  <a:pt x="3288967" y="10199217"/>
                  <a:pt x="3012423" y="10179423"/>
                </a:cubicBezTo>
                <a:cubicBezTo>
                  <a:pt x="2735879" y="10159629"/>
                  <a:pt x="2808971" y="10196156"/>
                  <a:pt x="2611688" y="10179423"/>
                </a:cubicBezTo>
                <a:cubicBezTo>
                  <a:pt x="2414406" y="10162690"/>
                  <a:pt x="2296151" y="10173183"/>
                  <a:pt x="2210953" y="10179423"/>
                </a:cubicBezTo>
                <a:cubicBezTo>
                  <a:pt x="2125755" y="10185663"/>
                  <a:pt x="1765626" y="10144267"/>
                  <a:pt x="1374936" y="10179423"/>
                </a:cubicBezTo>
                <a:cubicBezTo>
                  <a:pt x="984246" y="10214579"/>
                  <a:pt x="464365" y="10227492"/>
                  <a:pt x="0" y="10179423"/>
                </a:cubicBezTo>
                <a:cubicBezTo>
                  <a:pt x="-8004" y="9943694"/>
                  <a:pt x="-15967" y="9657925"/>
                  <a:pt x="0" y="9500795"/>
                </a:cubicBezTo>
                <a:cubicBezTo>
                  <a:pt x="15967" y="9343665"/>
                  <a:pt x="-29738" y="8988898"/>
                  <a:pt x="0" y="8720372"/>
                </a:cubicBezTo>
                <a:cubicBezTo>
                  <a:pt x="29738" y="8451846"/>
                  <a:pt x="4816" y="8489744"/>
                  <a:pt x="0" y="8347127"/>
                </a:cubicBezTo>
                <a:cubicBezTo>
                  <a:pt x="-4816" y="8204511"/>
                  <a:pt x="29863" y="7771907"/>
                  <a:pt x="0" y="7566704"/>
                </a:cubicBezTo>
                <a:cubicBezTo>
                  <a:pt x="-29863" y="7361501"/>
                  <a:pt x="-40572" y="7108868"/>
                  <a:pt x="0" y="6684488"/>
                </a:cubicBezTo>
                <a:cubicBezTo>
                  <a:pt x="40572" y="6260108"/>
                  <a:pt x="2263" y="6213527"/>
                  <a:pt x="0" y="6005860"/>
                </a:cubicBezTo>
                <a:cubicBezTo>
                  <a:pt x="-2263" y="5798193"/>
                  <a:pt x="-6573" y="5668263"/>
                  <a:pt x="0" y="5429026"/>
                </a:cubicBezTo>
                <a:cubicBezTo>
                  <a:pt x="6573" y="5189789"/>
                  <a:pt x="-13745" y="5182719"/>
                  <a:pt x="0" y="5055780"/>
                </a:cubicBezTo>
                <a:cubicBezTo>
                  <a:pt x="13745" y="4928841"/>
                  <a:pt x="485" y="4788193"/>
                  <a:pt x="0" y="4682535"/>
                </a:cubicBezTo>
                <a:cubicBezTo>
                  <a:pt x="-485" y="4576877"/>
                  <a:pt x="-28714" y="4228488"/>
                  <a:pt x="0" y="4003906"/>
                </a:cubicBezTo>
                <a:cubicBezTo>
                  <a:pt x="28714" y="3779324"/>
                  <a:pt x="-14623" y="3572821"/>
                  <a:pt x="0" y="3427072"/>
                </a:cubicBezTo>
                <a:cubicBezTo>
                  <a:pt x="14623" y="3281323"/>
                  <a:pt x="18079" y="3048446"/>
                  <a:pt x="0" y="2850238"/>
                </a:cubicBezTo>
                <a:cubicBezTo>
                  <a:pt x="-18079" y="2652030"/>
                  <a:pt x="-17962" y="2441150"/>
                  <a:pt x="0" y="2171610"/>
                </a:cubicBezTo>
                <a:cubicBezTo>
                  <a:pt x="17962" y="1902070"/>
                  <a:pt x="-17419" y="1975570"/>
                  <a:pt x="0" y="1798365"/>
                </a:cubicBezTo>
                <a:cubicBezTo>
                  <a:pt x="17419" y="1621160"/>
                  <a:pt x="-17187" y="1605564"/>
                  <a:pt x="0" y="1425119"/>
                </a:cubicBezTo>
                <a:cubicBezTo>
                  <a:pt x="17187" y="1244674"/>
                  <a:pt x="8701" y="49881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6528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rgbClr val="7030A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D7E57A0-1C32-6224-5D06-C5C7909D9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154" y="1133336"/>
            <a:ext cx="11730132" cy="636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8800" dirty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Richard Lander</a:t>
            </a:r>
            <a:br>
              <a:rPr lang="en-GB" sz="8800" dirty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800" dirty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English Language           </a:t>
            </a:r>
            <a:br>
              <a:rPr lang="en-GB" sz="8800" dirty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800" dirty="0" smtClean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AQA</a:t>
            </a:r>
            <a:br>
              <a:rPr lang="en-GB" sz="8800" dirty="0" smtClean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800" dirty="0" smtClean="0">
                <a:latin typeface="Cooper Black" panose="0208090404030B0204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2025-26</a:t>
            </a:r>
            <a:endParaRPr lang="en-GB" sz="1400" dirty="0">
              <a:latin typeface="Cooper Black" panose="0208090404030B0204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000" dirty="0">
                <a:latin typeface="Modern Love Grunge" panose="04070805081005020601" pitchFamily="8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000" dirty="0">
                <a:latin typeface="Modern Love Grunge" panose="04070805081005020601" pitchFamily="8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B23E79-6751-F063-C24D-94EF0D45A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38"/>
          <a:stretch/>
        </p:blipFill>
        <p:spPr>
          <a:xfrm>
            <a:off x="6220980" y="7351891"/>
            <a:ext cx="3130839" cy="267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04332-CADB-D604-0C4D-99FF234B9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23"/>
          <a:stretch/>
        </p:blipFill>
        <p:spPr>
          <a:xfrm>
            <a:off x="2840472" y="7521156"/>
            <a:ext cx="3130840" cy="269181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F62F33A-0A09-9793-0C15-A75EF2671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1"/>
          <a:stretch/>
        </p:blipFill>
        <p:spPr bwMode="auto">
          <a:xfrm>
            <a:off x="9148038" y="7521156"/>
            <a:ext cx="3130840" cy="269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9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2276" y="1198179"/>
            <a:ext cx="7448975" cy="1684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ooper Black" panose="0208090404030B020404" pitchFamily="18" charset="0"/>
                <a:cs typeface="Arial" panose="020B0604020202020204" pitchFamily="34" charset="0"/>
              </a:rPr>
              <a:t>English Language GCSE</a:t>
            </a:r>
          </a:p>
          <a:p>
            <a:endParaRPr lang="en-GB" sz="2000" b="1" dirty="0">
              <a:latin typeface="Cooper Black" panose="0208090404030B020404" pitchFamily="18" charset="0"/>
              <a:cs typeface="Arial" panose="020B0604020202020204" pitchFamily="34" charset="0"/>
            </a:endParaRPr>
          </a:p>
          <a:p>
            <a:endParaRPr lang="en-GB" sz="2000" dirty="0">
              <a:latin typeface="Cooper Black" panose="0208090404030B020404" pitchFamily="18" charset="0"/>
              <a:cs typeface="Arial" panose="020B0604020202020204" pitchFamily="34" charset="0"/>
            </a:endParaRPr>
          </a:p>
          <a:p>
            <a:endParaRPr lang="en-GB" dirty="0">
              <a:latin typeface="Cooper Black" panose="0208090404030B0204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531B3-07FE-1B3F-8BFF-33351E82302D}"/>
              </a:ext>
            </a:extLst>
          </p:cNvPr>
          <p:cNvSpPr txBox="1"/>
          <p:nvPr/>
        </p:nvSpPr>
        <p:spPr>
          <a:xfrm>
            <a:off x="1149303" y="2182764"/>
            <a:ext cx="6283296" cy="62309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800" dirty="0"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000080"/>
                </a:solidFill>
                <a:cs typeface="Arial" panose="020B0604020202020204" pitchFamily="34" charset="0"/>
              </a:rPr>
              <a:t>Paper 1:  </a:t>
            </a:r>
            <a:r>
              <a:rPr lang="en-GB" sz="3200" dirty="0">
                <a:highlight>
                  <a:srgbClr val="FFFF00"/>
                </a:highlight>
                <a:cs typeface="Arial" panose="020B0604020202020204" pitchFamily="34" charset="0"/>
              </a:rPr>
              <a:t>Explorations in Creative Reading and Writing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1 hour 45 minutes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80 marks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50% of GCSE</a:t>
            </a:r>
          </a:p>
          <a:p>
            <a:endParaRPr lang="en-GB" sz="3200" dirty="0"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000080"/>
                </a:solidFill>
                <a:cs typeface="Arial" panose="020B0604020202020204" pitchFamily="34" charset="0"/>
              </a:rPr>
              <a:t>Paper 2: </a:t>
            </a:r>
            <a:r>
              <a:rPr lang="en-GB" sz="3200" dirty="0">
                <a:solidFill>
                  <a:srgbClr val="000080"/>
                </a:solidFill>
                <a:cs typeface="Arial" panose="020B0604020202020204" pitchFamily="34" charset="0"/>
              </a:rPr>
              <a:t> </a:t>
            </a:r>
            <a:r>
              <a:rPr lang="en-GB" sz="3200" dirty="0">
                <a:highlight>
                  <a:srgbClr val="FFFF00"/>
                </a:highlight>
                <a:cs typeface="Arial" panose="020B0604020202020204" pitchFamily="34" charset="0"/>
              </a:rPr>
              <a:t>Writers’ Viewpoints and Perspectives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1 hour 45 minutes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80 marks</a:t>
            </a:r>
          </a:p>
          <a:p>
            <a:pPr marL="300038" indent="-300038">
              <a:buFont typeface="Arial" panose="020B0604020202020204" pitchFamily="34" charset="0"/>
              <a:buChar char="•"/>
            </a:pPr>
            <a:r>
              <a:rPr lang="en-GB" sz="3200" dirty="0">
                <a:cs typeface="Arial" panose="020B0604020202020204" pitchFamily="34" charset="0"/>
              </a:rPr>
              <a:t>50% of GCSE</a:t>
            </a:r>
          </a:p>
          <a:p>
            <a:endParaRPr lang="en-GB" sz="1890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5DD9F-3C7A-392A-9802-C7ECBBEA0FB2}"/>
              </a:ext>
            </a:extLst>
          </p:cNvPr>
          <p:cNvSpPr txBox="1"/>
          <p:nvPr/>
        </p:nvSpPr>
        <p:spPr>
          <a:xfrm>
            <a:off x="1604494" y="8669529"/>
            <a:ext cx="5372914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101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80"/>
                </a:solidFill>
                <a:cs typeface="Arial" panose="020B0604020202020204" pitchFamily="34" charset="0"/>
              </a:rPr>
              <a:t>Non-examination Assessment:  Spoken Language Study</a:t>
            </a:r>
          </a:p>
        </p:txBody>
      </p:sp>
      <p:pic>
        <p:nvPicPr>
          <p:cNvPr id="5" name="Picture 4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5" y="293307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CBA91-AED7-FAAD-511F-C9899098A843}"/>
              </a:ext>
            </a:extLst>
          </p:cNvPr>
          <p:cNvSpPr txBox="1"/>
          <p:nvPr/>
        </p:nvSpPr>
        <p:spPr>
          <a:xfrm>
            <a:off x="8859249" y="2412058"/>
            <a:ext cx="54543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</a:rPr>
              <a:t>Your teacher may suggest you answer the questions in this order to maximise your potential in the exam</a:t>
            </a:r>
          </a:p>
          <a:p>
            <a:endParaRPr lang="en-GB" sz="4800" b="1" dirty="0">
              <a:solidFill>
                <a:srgbClr val="002060"/>
              </a:solidFill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</a:rPr>
              <a:t>Paper 1</a:t>
            </a:r>
          </a:p>
          <a:p>
            <a:pPr algn="ctr"/>
            <a:r>
              <a:rPr lang="en-GB" sz="4400" dirty="0">
                <a:highlight>
                  <a:srgbClr val="FFFF00"/>
                </a:highlight>
              </a:rPr>
              <a:t>Q5</a:t>
            </a:r>
            <a:r>
              <a:rPr lang="en-GB" sz="4400" dirty="0"/>
              <a:t>, Q1, Q2, </a:t>
            </a:r>
            <a:r>
              <a:rPr lang="en-GB" sz="4400" dirty="0">
                <a:highlight>
                  <a:srgbClr val="FFFF00"/>
                </a:highlight>
              </a:rPr>
              <a:t>Q4</a:t>
            </a:r>
            <a:r>
              <a:rPr lang="en-GB" sz="4400" dirty="0"/>
              <a:t>, Q3 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r>
              <a:rPr lang="en-GB" sz="4400" b="1" dirty="0">
                <a:solidFill>
                  <a:srgbClr val="002060"/>
                </a:solidFill>
              </a:rPr>
              <a:t>Paper 2</a:t>
            </a:r>
          </a:p>
          <a:p>
            <a:pPr algn="ctr"/>
            <a:r>
              <a:rPr lang="en-GB" sz="4400" dirty="0">
                <a:highlight>
                  <a:srgbClr val="FFFF00"/>
                </a:highlight>
              </a:rPr>
              <a:t>Q5</a:t>
            </a:r>
            <a:r>
              <a:rPr lang="en-GB" sz="4400" dirty="0"/>
              <a:t>, Q1, </a:t>
            </a:r>
            <a:r>
              <a:rPr lang="en-GB" sz="4400" dirty="0">
                <a:highlight>
                  <a:srgbClr val="FFFF00"/>
                </a:highlight>
              </a:rPr>
              <a:t>Q3, Q4</a:t>
            </a:r>
            <a:r>
              <a:rPr lang="en-GB" sz="4400" dirty="0"/>
              <a:t>, Q2</a:t>
            </a:r>
            <a:endParaRPr lang="en-GB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7BCA1-EAF5-6D7F-E510-4A6620D268A8}"/>
              </a:ext>
            </a:extLst>
          </p:cNvPr>
          <p:cNvSpPr txBox="1"/>
          <p:nvPr/>
        </p:nvSpPr>
        <p:spPr>
          <a:xfrm>
            <a:off x="9529009" y="745743"/>
            <a:ext cx="4114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Cooper Black" panose="0208090404030B020404" pitchFamily="18" charset="0"/>
              </a:rPr>
              <a:t>Suggested Question Order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17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4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64"/>
    </mc:Choice>
    <mc:Fallback xmlns="">
      <p:transition spd="slow" advTm="34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49" y="1954265"/>
            <a:ext cx="12851448" cy="3722335"/>
          </a:xfrm>
        </p:spPr>
        <p:txBody>
          <a:bodyPr>
            <a:noAutofit/>
          </a:bodyPr>
          <a:lstStyle/>
          <a:p>
            <a:r>
              <a:rPr lang="en-GB" sz="7200" dirty="0">
                <a:latin typeface="Cooper Black" panose="0208090404030B020404" pitchFamily="18" charset="0"/>
              </a:rPr>
              <a:t>ENGLISH LANGUAGE</a:t>
            </a:r>
            <a:br>
              <a:rPr lang="en-GB" sz="7200" dirty="0">
                <a:latin typeface="Cooper Black" panose="0208090404030B020404" pitchFamily="18" charset="0"/>
              </a:rPr>
            </a:br>
            <a:r>
              <a:rPr lang="en-GB" sz="7200" dirty="0">
                <a:latin typeface="Cooper Black" panose="0208090404030B020404" pitchFamily="18" charset="0"/>
              </a:rPr>
              <a:t/>
            </a:r>
            <a:br>
              <a:rPr lang="en-GB" sz="7200" dirty="0">
                <a:latin typeface="Cooper Black" panose="0208090404030B020404" pitchFamily="18" charset="0"/>
              </a:rPr>
            </a:br>
            <a:r>
              <a:rPr lang="en-GB" sz="7200" b="1" dirty="0">
                <a:latin typeface="Cooper Black" panose="0208090404030B020404" pitchFamily="18" charset="0"/>
              </a:rPr>
              <a:t>Paper 1</a:t>
            </a:r>
            <a:r>
              <a:rPr lang="en-GB" sz="7200" dirty="0">
                <a:latin typeface="Cooper Black" panose="0208090404030B020404" pitchFamily="18" charset="0"/>
              </a:rPr>
              <a:t/>
            </a:r>
            <a:br>
              <a:rPr lang="en-GB" sz="7200" dirty="0">
                <a:latin typeface="Cooper Black" panose="0208090404030B020404" pitchFamily="18" charset="0"/>
              </a:rPr>
            </a:br>
            <a:r>
              <a:rPr lang="en-GB" sz="7200" dirty="0">
                <a:latin typeface="Cooper Black" panose="0208090404030B020404" pitchFamily="18" charset="0"/>
              </a:rPr>
              <a:t>Sentence Stems and Top Tips </a:t>
            </a:r>
          </a:p>
        </p:txBody>
      </p:sp>
      <p:pic>
        <p:nvPicPr>
          <p:cNvPr id="1026" name="Picture 2" descr="AQA to pay out £1.1m for serious breaches on exam re-mar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16" y="5668906"/>
            <a:ext cx="5830258" cy="32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9DED1-D23E-1C70-D32D-9F87C8427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12"/>
          <a:stretch/>
        </p:blipFill>
        <p:spPr>
          <a:xfrm>
            <a:off x="10700674" y="6196330"/>
            <a:ext cx="2962213" cy="2541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5D604-2A07-B69A-2E44-822542DA6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188"/>
          <a:stretch/>
        </p:blipFill>
        <p:spPr>
          <a:xfrm flipH="1">
            <a:off x="1641138" y="5864750"/>
            <a:ext cx="3229278" cy="2641921"/>
          </a:xfrm>
          <a:prstGeom prst="rect">
            <a:avLst/>
          </a:prstGeom>
        </p:spPr>
      </p:pic>
      <p:pic>
        <p:nvPicPr>
          <p:cNvPr id="3" name="Picture 2" descr="Richard Lander School 介紹 | Uniform Map 制服地圖">
            <a:extLst>
              <a:ext uri="{FF2B5EF4-FFF2-40B4-BE49-F238E27FC236}">
                <a16:creationId xmlns:a16="http://schemas.microsoft.com/office/drawing/2014/main" id="{503183F4-94E8-BC33-BE71-520E4C350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7" y="529663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A676E6-7331-5030-BB34-40EA2BCC9289}"/>
              </a:ext>
            </a:extLst>
          </p:cNvPr>
          <p:cNvSpPr txBox="1"/>
          <p:nvPr/>
        </p:nvSpPr>
        <p:spPr>
          <a:xfrm>
            <a:off x="317865" y="234863"/>
            <a:ext cx="14509377" cy="10179423"/>
          </a:xfrm>
          <a:custGeom>
            <a:avLst/>
            <a:gdLst>
              <a:gd name="connsiteX0" fmla="*/ 0 w 14509377"/>
              <a:gd name="connsiteY0" fmla="*/ 0 h 10179423"/>
              <a:gd name="connsiteX1" fmla="*/ 981110 w 14509377"/>
              <a:gd name="connsiteY1" fmla="*/ 0 h 10179423"/>
              <a:gd name="connsiteX2" fmla="*/ 1236752 w 14509377"/>
              <a:gd name="connsiteY2" fmla="*/ 0 h 10179423"/>
              <a:gd name="connsiteX3" fmla="*/ 2217862 w 14509377"/>
              <a:gd name="connsiteY3" fmla="*/ 0 h 10179423"/>
              <a:gd name="connsiteX4" fmla="*/ 3053878 w 14509377"/>
              <a:gd name="connsiteY4" fmla="*/ 0 h 10179423"/>
              <a:gd name="connsiteX5" fmla="*/ 4034989 w 14509377"/>
              <a:gd name="connsiteY5" fmla="*/ 0 h 10179423"/>
              <a:gd name="connsiteX6" fmla="*/ 5016099 w 14509377"/>
              <a:gd name="connsiteY6" fmla="*/ 0 h 10179423"/>
              <a:gd name="connsiteX7" fmla="*/ 5561928 w 14509377"/>
              <a:gd name="connsiteY7" fmla="*/ 0 h 10179423"/>
              <a:gd name="connsiteX8" fmla="*/ 6107757 w 14509377"/>
              <a:gd name="connsiteY8" fmla="*/ 0 h 10179423"/>
              <a:gd name="connsiteX9" fmla="*/ 6363398 w 14509377"/>
              <a:gd name="connsiteY9" fmla="*/ 0 h 10179423"/>
              <a:gd name="connsiteX10" fmla="*/ 6764133 w 14509377"/>
              <a:gd name="connsiteY10" fmla="*/ 0 h 10179423"/>
              <a:gd name="connsiteX11" fmla="*/ 7600150 w 14509377"/>
              <a:gd name="connsiteY11" fmla="*/ 0 h 10179423"/>
              <a:gd name="connsiteX12" fmla="*/ 8436166 w 14509377"/>
              <a:gd name="connsiteY12" fmla="*/ 0 h 10179423"/>
              <a:gd name="connsiteX13" fmla="*/ 8691808 w 14509377"/>
              <a:gd name="connsiteY13" fmla="*/ 0 h 10179423"/>
              <a:gd name="connsiteX14" fmla="*/ 9237637 w 14509377"/>
              <a:gd name="connsiteY14" fmla="*/ 0 h 10179423"/>
              <a:gd name="connsiteX15" fmla="*/ 10073653 w 14509377"/>
              <a:gd name="connsiteY15" fmla="*/ 0 h 10179423"/>
              <a:gd name="connsiteX16" fmla="*/ 10619482 w 14509377"/>
              <a:gd name="connsiteY16" fmla="*/ 0 h 10179423"/>
              <a:gd name="connsiteX17" fmla="*/ 11600592 w 14509377"/>
              <a:gd name="connsiteY17" fmla="*/ 0 h 10179423"/>
              <a:gd name="connsiteX18" fmla="*/ 11856234 w 14509377"/>
              <a:gd name="connsiteY18" fmla="*/ 0 h 10179423"/>
              <a:gd name="connsiteX19" fmla="*/ 12837344 w 14509377"/>
              <a:gd name="connsiteY19" fmla="*/ 0 h 10179423"/>
              <a:gd name="connsiteX20" fmla="*/ 13673361 w 14509377"/>
              <a:gd name="connsiteY20" fmla="*/ 0 h 10179423"/>
              <a:gd name="connsiteX21" fmla="*/ 14509377 w 14509377"/>
              <a:gd name="connsiteY21" fmla="*/ 0 h 10179423"/>
              <a:gd name="connsiteX22" fmla="*/ 14509377 w 14509377"/>
              <a:gd name="connsiteY22" fmla="*/ 373246 h 10179423"/>
              <a:gd name="connsiteX23" fmla="*/ 14509377 w 14509377"/>
              <a:gd name="connsiteY23" fmla="*/ 1255462 h 10179423"/>
              <a:gd name="connsiteX24" fmla="*/ 14509377 w 14509377"/>
              <a:gd name="connsiteY24" fmla="*/ 2137679 h 10179423"/>
              <a:gd name="connsiteX25" fmla="*/ 14509377 w 14509377"/>
              <a:gd name="connsiteY25" fmla="*/ 2714513 h 10179423"/>
              <a:gd name="connsiteX26" fmla="*/ 14509377 w 14509377"/>
              <a:gd name="connsiteY26" fmla="*/ 3189553 h 10179423"/>
              <a:gd name="connsiteX27" fmla="*/ 14509377 w 14509377"/>
              <a:gd name="connsiteY27" fmla="*/ 3766387 h 10179423"/>
              <a:gd name="connsiteX28" fmla="*/ 14509377 w 14509377"/>
              <a:gd name="connsiteY28" fmla="*/ 4343220 h 10179423"/>
              <a:gd name="connsiteX29" fmla="*/ 14509377 w 14509377"/>
              <a:gd name="connsiteY29" fmla="*/ 4920054 h 10179423"/>
              <a:gd name="connsiteX30" fmla="*/ 14509377 w 14509377"/>
              <a:gd name="connsiteY30" fmla="*/ 5700477 h 10179423"/>
              <a:gd name="connsiteX31" fmla="*/ 14509377 w 14509377"/>
              <a:gd name="connsiteY31" fmla="*/ 6582694 h 10179423"/>
              <a:gd name="connsiteX32" fmla="*/ 14509377 w 14509377"/>
              <a:gd name="connsiteY32" fmla="*/ 7057733 h 10179423"/>
              <a:gd name="connsiteX33" fmla="*/ 14509377 w 14509377"/>
              <a:gd name="connsiteY33" fmla="*/ 7634567 h 10179423"/>
              <a:gd name="connsiteX34" fmla="*/ 14509377 w 14509377"/>
              <a:gd name="connsiteY34" fmla="*/ 8109607 h 10179423"/>
              <a:gd name="connsiteX35" fmla="*/ 14509377 w 14509377"/>
              <a:gd name="connsiteY35" fmla="*/ 8482852 h 10179423"/>
              <a:gd name="connsiteX36" fmla="*/ 14509377 w 14509377"/>
              <a:gd name="connsiteY36" fmla="*/ 8957892 h 10179423"/>
              <a:gd name="connsiteX37" fmla="*/ 14509377 w 14509377"/>
              <a:gd name="connsiteY37" fmla="*/ 10179423 h 10179423"/>
              <a:gd name="connsiteX38" fmla="*/ 13673361 w 14509377"/>
              <a:gd name="connsiteY38" fmla="*/ 10179423 h 10179423"/>
              <a:gd name="connsiteX39" fmla="*/ 13127532 w 14509377"/>
              <a:gd name="connsiteY39" fmla="*/ 10179423 h 10179423"/>
              <a:gd name="connsiteX40" fmla="*/ 12871890 w 14509377"/>
              <a:gd name="connsiteY40" fmla="*/ 10179423 h 10179423"/>
              <a:gd name="connsiteX41" fmla="*/ 12326061 w 14509377"/>
              <a:gd name="connsiteY41" fmla="*/ 10179423 h 10179423"/>
              <a:gd name="connsiteX42" fmla="*/ 11344951 w 14509377"/>
              <a:gd name="connsiteY42" fmla="*/ 10179423 h 10179423"/>
              <a:gd name="connsiteX43" fmla="*/ 10944216 w 14509377"/>
              <a:gd name="connsiteY43" fmla="*/ 10179423 h 10179423"/>
              <a:gd name="connsiteX44" fmla="*/ 10108199 w 14509377"/>
              <a:gd name="connsiteY44" fmla="*/ 10179423 h 10179423"/>
              <a:gd name="connsiteX45" fmla="*/ 9417277 w 14509377"/>
              <a:gd name="connsiteY45" fmla="*/ 10179423 h 10179423"/>
              <a:gd name="connsiteX46" fmla="*/ 8871448 w 14509377"/>
              <a:gd name="connsiteY46" fmla="*/ 10179423 h 10179423"/>
              <a:gd name="connsiteX47" fmla="*/ 8470712 w 14509377"/>
              <a:gd name="connsiteY47" fmla="*/ 10179423 h 10179423"/>
              <a:gd name="connsiteX48" fmla="*/ 7779790 w 14509377"/>
              <a:gd name="connsiteY48" fmla="*/ 10179423 h 10179423"/>
              <a:gd name="connsiteX49" fmla="*/ 7379055 w 14509377"/>
              <a:gd name="connsiteY49" fmla="*/ 10179423 h 10179423"/>
              <a:gd name="connsiteX50" fmla="*/ 7123413 w 14509377"/>
              <a:gd name="connsiteY50" fmla="*/ 10179423 h 10179423"/>
              <a:gd name="connsiteX51" fmla="*/ 6867772 w 14509377"/>
              <a:gd name="connsiteY51" fmla="*/ 10179423 h 10179423"/>
              <a:gd name="connsiteX52" fmla="*/ 6467037 w 14509377"/>
              <a:gd name="connsiteY52" fmla="*/ 10179423 h 10179423"/>
              <a:gd name="connsiteX53" fmla="*/ 6066301 w 14509377"/>
              <a:gd name="connsiteY53" fmla="*/ 10179423 h 10179423"/>
              <a:gd name="connsiteX54" fmla="*/ 5085191 w 14509377"/>
              <a:gd name="connsiteY54" fmla="*/ 10179423 h 10179423"/>
              <a:gd name="connsiteX55" fmla="*/ 4249175 w 14509377"/>
              <a:gd name="connsiteY55" fmla="*/ 10179423 h 10179423"/>
              <a:gd name="connsiteX56" fmla="*/ 3848440 w 14509377"/>
              <a:gd name="connsiteY56" fmla="*/ 10179423 h 10179423"/>
              <a:gd name="connsiteX57" fmla="*/ 3012423 w 14509377"/>
              <a:gd name="connsiteY57" fmla="*/ 10179423 h 10179423"/>
              <a:gd name="connsiteX58" fmla="*/ 2611688 w 14509377"/>
              <a:gd name="connsiteY58" fmla="*/ 10179423 h 10179423"/>
              <a:gd name="connsiteX59" fmla="*/ 2210953 w 14509377"/>
              <a:gd name="connsiteY59" fmla="*/ 10179423 h 10179423"/>
              <a:gd name="connsiteX60" fmla="*/ 1374936 w 14509377"/>
              <a:gd name="connsiteY60" fmla="*/ 10179423 h 10179423"/>
              <a:gd name="connsiteX61" fmla="*/ 0 w 14509377"/>
              <a:gd name="connsiteY61" fmla="*/ 10179423 h 10179423"/>
              <a:gd name="connsiteX62" fmla="*/ 0 w 14509377"/>
              <a:gd name="connsiteY62" fmla="*/ 9500795 h 10179423"/>
              <a:gd name="connsiteX63" fmla="*/ 0 w 14509377"/>
              <a:gd name="connsiteY63" fmla="*/ 8720372 h 10179423"/>
              <a:gd name="connsiteX64" fmla="*/ 0 w 14509377"/>
              <a:gd name="connsiteY64" fmla="*/ 8347127 h 10179423"/>
              <a:gd name="connsiteX65" fmla="*/ 0 w 14509377"/>
              <a:gd name="connsiteY65" fmla="*/ 7566704 h 10179423"/>
              <a:gd name="connsiteX66" fmla="*/ 0 w 14509377"/>
              <a:gd name="connsiteY66" fmla="*/ 6684488 h 10179423"/>
              <a:gd name="connsiteX67" fmla="*/ 0 w 14509377"/>
              <a:gd name="connsiteY67" fmla="*/ 6005860 h 10179423"/>
              <a:gd name="connsiteX68" fmla="*/ 0 w 14509377"/>
              <a:gd name="connsiteY68" fmla="*/ 5429026 h 10179423"/>
              <a:gd name="connsiteX69" fmla="*/ 0 w 14509377"/>
              <a:gd name="connsiteY69" fmla="*/ 5055780 h 10179423"/>
              <a:gd name="connsiteX70" fmla="*/ 0 w 14509377"/>
              <a:gd name="connsiteY70" fmla="*/ 4682535 h 10179423"/>
              <a:gd name="connsiteX71" fmla="*/ 0 w 14509377"/>
              <a:gd name="connsiteY71" fmla="*/ 4003906 h 10179423"/>
              <a:gd name="connsiteX72" fmla="*/ 0 w 14509377"/>
              <a:gd name="connsiteY72" fmla="*/ 3427072 h 10179423"/>
              <a:gd name="connsiteX73" fmla="*/ 0 w 14509377"/>
              <a:gd name="connsiteY73" fmla="*/ 2850238 h 10179423"/>
              <a:gd name="connsiteX74" fmla="*/ 0 w 14509377"/>
              <a:gd name="connsiteY74" fmla="*/ 2171610 h 10179423"/>
              <a:gd name="connsiteX75" fmla="*/ 0 w 14509377"/>
              <a:gd name="connsiteY75" fmla="*/ 1798365 h 10179423"/>
              <a:gd name="connsiteX76" fmla="*/ 0 w 14509377"/>
              <a:gd name="connsiteY76" fmla="*/ 1425119 h 10179423"/>
              <a:gd name="connsiteX77" fmla="*/ 0 w 14509377"/>
              <a:gd name="connsiteY77" fmla="*/ 0 h 101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509377" h="10179423" extrusionOk="0">
                <a:moveTo>
                  <a:pt x="0" y="0"/>
                </a:moveTo>
                <a:cubicBezTo>
                  <a:pt x="384070" y="36553"/>
                  <a:pt x="660436" y="16771"/>
                  <a:pt x="981110" y="0"/>
                </a:cubicBezTo>
                <a:cubicBezTo>
                  <a:pt x="1301784" y="-16771"/>
                  <a:pt x="1178710" y="-10121"/>
                  <a:pt x="1236752" y="0"/>
                </a:cubicBezTo>
                <a:cubicBezTo>
                  <a:pt x="1294794" y="10121"/>
                  <a:pt x="2007880" y="19390"/>
                  <a:pt x="2217862" y="0"/>
                </a:cubicBezTo>
                <a:cubicBezTo>
                  <a:pt x="2427844" y="-19390"/>
                  <a:pt x="2748214" y="39660"/>
                  <a:pt x="3053878" y="0"/>
                </a:cubicBezTo>
                <a:cubicBezTo>
                  <a:pt x="3359542" y="-39660"/>
                  <a:pt x="3759311" y="23687"/>
                  <a:pt x="4034989" y="0"/>
                </a:cubicBezTo>
                <a:cubicBezTo>
                  <a:pt x="4310667" y="-23687"/>
                  <a:pt x="4748515" y="-45700"/>
                  <a:pt x="5016099" y="0"/>
                </a:cubicBezTo>
                <a:cubicBezTo>
                  <a:pt x="5283683" y="45700"/>
                  <a:pt x="5439993" y="-11039"/>
                  <a:pt x="5561928" y="0"/>
                </a:cubicBezTo>
                <a:cubicBezTo>
                  <a:pt x="5683863" y="11039"/>
                  <a:pt x="5982346" y="12702"/>
                  <a:pt x="6107757" y="0"/>
                </a:cubicBezTo>
                <a:cubicBezTo>
                  <a:pt x="6233168" y="-12702"/>
                  <a:pt x="6290697" y="5855"/>
                  <a:pt x="6363398" y="0"/>
                </a:cubicBezTo>
                <a:cubicBezTo>
                  <a:pt x="6436099" y="-5855"/>
                  <a:pt x="6676510" y="-10862"/>
                  <a:pt x="6764133" y="0"/>
                </a:cubicBezTo>
                <a:cubicBezTo>
                  <a:pt x="6851756" y="10862"/>
                  <a:pt x="7226441" y="21015"/>
                  <a:pt x="7600150" y="0"/>
                </a:cubicBezTo>
                <a:cubicBezTo>
                  <a:pt x="7973859" y="-21015"/>
                  <a:pt x="8183819" y="-16866"/>
                  <a:pt x="8436166" y="0"/>
                </a:cubicBezTo>
                <a:cubicBezTo>
                  <a:pt x="8688513" y="16866"/>
                  <a:pt x="8618146" y="6532"/>
                  <a:pt x="8691808" y="0"/>
                </a:cubicBezTo>
                <a:cubicBezTo>
                  <a:pt x="8765470" y="-6532"/>
                  <a:pt x="9059399" y="-16751"/>
                  <a:pt x="9237637" y="0"/>
                </a:cubicBezTo>
                <a:cubicBezTo>
                  <a:pt x="9415875" y="16751"/>
                  <a:pt x="9752428" y="-10556"/>
                  <a:pt x="10073653" y="0"/>
                </a:cubicBezTo>
                <a:cubicBezTo>
                  <a:pt x="10394878" y="10556"/>
                  <a:pt x="10454466" y="-22479"/>
                  <a:pt x="10619482" y="0"/>
                </a:cubicBezTo>
                <a:cubicBezTo>
                  <a:pt x="10784498" y="22479"/>
                  <a:pt x="11351362" y="31369"/>
                  <a:pt x="11600592" y="0"/>
                </a:cubicBezTo>
                <a:cubicBezTo>
                  <a:pt x="11849822" y="-31369"/>
                  <a:pt x="11748513" y="-4462"/>
                  <a:pt x="11856234" y="0"/>
                </a:cubicBezTo>
                <a:cubicBezTo>
                  <a:pt x="11963955" y="4462"/>
                  <a:pt x="12507182" y="-26681"/>
                  <a:pt x="12837344" y="0"/>
                </a:cubicBezTo>
                <a:cubicBezTo>
                  <a:pt x="13167506" y="26681"/>
                  <a:pt x="13475214" y="3750"/>
                  <a:pt x="13673361" y="0"/>
                </a:cubicBezTo>
                <a:cubicBezTo>
                  <a:pt x="13871508" y="-3750"/>
                  <a:pt x="14312414" y="-40358"/>
                  <a:pt x="14509377" y="0"/>
                </a:cubicBezTo>
                <a:cubicBezTo>
                  <a:pt x="14505115" y="121233"/>
                  <a:pt x="14523728" y="231543"/>
                  <a:pt x="14509377" y="373246"/>
                </a:cubicBezTo>
                <a:cubicBezTo>
                  <a:pt x="14495026" y="514949"/>
                  <a:pt x="14505164" y="934271"/>
                  <a:pt x="14509377" y="1255462"/>
                </a:cubicBezTo>
                <a:cubicBezTo>
                  <a:pt x="14513590" y="1576653"/>
                  <a:pt x="14489090" y="1774087"/>
                  <a:pt x="14509377" y="2137679"/>
                </a:cubicBezTo>
                <a:cubicBezTo>
                  <a:pt x="14529664" y="2501271"/>
                  <a:pt x="14523024" y="2594167"/>
                  <a:pt x="14509377" y="2714513"/>
                </a:cubicBezTo>
                <a:cubicBezTo>
                  <a:pt x="14495730" y="2834859"/>
                  <a:pt x="14516844" y="2963302"/>
                  <a:pt x="14509377" y="3189553"/>
                </a:cubicBezTo>
                <a:cubicBezTo>
                  <a:pt x="14501910" y="3415804"/>
                  <a:pt x="14487035" y="3489647"/>
                  <a:pt x="14509377" y="3766387"/>
                </a:cubicBezTo>
                <a:cubicBezTo>
                  <a:pt x="14531719" y="4043127"/>
                  <a:pt x="14527142" y="4066603"/>
                  <a:pt x="14509377" y="4343220"/>
                </a:cubicBezTo>
                <a:cubicBezTo>
                  <a:pt x="14491612" y="4619837"/>
                  <a:pt x="14500065" y="4699970"/>
                  <a:pt x="14509377" y="4920054"/>
                </a:cubicBezTo>
                <a:cubicBezTo>
                  <a:pt x="14518689" y="5140138"/>
                  <a:pt x="14547110" y="5395247"/>
                  <a:pt x="14509377" y="5700477"/>
                </a:cubicBezTo>
                <a:cubicBezTo>
                  <a:pt x="14471644" y="6005707"/>
                  <a:pt x="14466516" y="6395199"/>
                  <a:pt x="14509377" y="6582694"/>
                </a:cubicBezTo>
                <a:cubicBezTo>
                  <a:pt x="14552238" y="6770189"/>
                  <a:pt x="14511879" y="6942638"/>
                  <a:pt x="14509377" y="7057733"/>
                </a:cubicBezTo>
                <a:cubicBezTo>
                  <a:pt x="14506875" y="7172828"/>
                  <a:pt x="14529207" y="7406090"/>
                  <a:pt x="14509377" y="7634567"/>
                </a:cubicBezTo>
                <a:cubicBezTo>
                  <a:pt x="14489547" y="7863044"/>
                  <a:pt x="14520374" y="7904056"/>
                  <a:pt x="14509377" y="8109607"/>
                </a:cubicBezTo>
                <a:cubicBezTo>
                  <a:pt x="14498380" y="8315158"/>
                  <a:pt x="14508061" y="8368733"/>
                  <a:pt x="14509377" y="8482852"/>
                </a:cubicBezTo>
                <a:cubicBezTo>
                  <a:pt x="14510693" y="8596972"/>
                  <a:pt x="14526810" y="8727131"/>
                  <a:pt x="14509377" y="8957892"/>
                </a:cubicBezTo>
                <a:cubicBezTo>
                  <a:pt x="14491944" y="9188653"/>
                  <a:pt x="14527036" y="9888054"/>
                  <a:pt x="14509377" y="10179423"/>
                </a:cubicBezTo>
                <a:cubicBezTo>
                  <a:pt x="14230900" y="10218509"/>
                  <a:pt x="13903719" y="10213860"/>
                  <a:pt x="13673361" y="10179423"/>
                </a:cubicBezTo>
                <a:cubicBezTo>
                  <a:pt x="13443003" y="10144986"/>
                  <a:pt x="13281049" y="10183335"/>
                  <a:pt x="13127532" y="10179423"/>
                </a:cubicBezTo>
                <a:cubicBezTo>
                  <a:pt x="12974015" y="10175511"/>
                  <a:pt x="12988719" y="10170153"/>
                  <a:pt x="12871890" y="10179423"/>
                </a:cubicBezTo>
                <a:cubicBezTo>
                  <a:pt x="12755061" y="10188693"/>
                  <a:pt x="12537909" y="10172084"/>
                  <a:pt x="12326061" y="10179423"/>
                </a:cubicBezTo>
                <a:cubicBezTo>
                  <a:pt x="12114213" y="10186762"/>
                  <a:pt x="11744388" y="10172898"/>
                  <a:pt x="11344951" y="10179423"/>
                </a:cubicBezTo>
                <a:cubicBezTo>
                  <a:pt x="10945514" y="10185949"/>
                  <a:pt x="11067277" y="10191600"/>
                  <a:pt x="10944216" y="10179423"/>
                </a:cubicBezTo>
                <a:cubicBezTo>
                  <a:pt x="10821156" y="10167246"/>
                  <a:pt x="10382780" y="10170011"/>
                  <a:pt x="10108199" y="10179423"/>
                </a:cubicBezTo>
                <a:cubicBezTo>
                  <a:pt x="9833618" y="10188835"/>
                  <a:pt x="9610014" y="10168348"/>
                  <a:pt x="9417277" y="10179423"/>
                </a:cubicBezTo>
                <a:cubicBezTo>
                  <a:pt x="9224540" y="10190498"/>
                  <a:pt x="9101813" y="10177817"/>
                  <a:pt x="8871448" y="10179423"/>
                </a:cubicBezTo>
                <a:cubicBezTo>
                  <a:pt x="8641083" y="10181029"/>
                  <a:pt x="8595415" y="10173568"/>
                  <a:pt x="8470712" y="10179423"/>
                </a:cubicBezTo>
                <a:cubicBezTo>
                  <a:pt x="8346009" y="10185278"/>
                  <a:pt x="8104452" y="10155695"/>
                  <a:pt x="7779790" y="10179423"/>
                </a:cubicBezTo>
                <a:cubicBezTo>
                  <a:pt x="7455128" y="10203151"/>
                  <a:pt x="7472873" y="10176591"/>
                  <a:pt x="7379055" y="10179423"/>
                </a:cubicBezTo>
                <a:cubicBezTo>
                  <a:pt x="7285238" y="10182255"/>
                  <a:pt x="7205020" y="10180503"/>
                  <a:pt x="7123413" y="10179423"/>
                </a:cubicBezTo>
                <a:cubicBezTo>
                  <a:pt x="7041806" y="10178343"/>
                  <a:pt x="6925835" y="10191030"/>
                  <a:pt x="6867772" y="10179423"/>
                </a:cubicBezTo>
                <a:cubicBezTo>
                  <a:pt x="6809709" y="10167816"/>
                  <a:pt x="6555380" y="10163973"/>
                  <a:pt x="6467037" y="10179423"/>
                </a:cubicBezTo>
                <a:cubicBezTo>
                  <a:pt x="6378694" y="10194873"/>
                  <a:pt x="6225157" y="10179102"/>
                  <a:pt x="6066301" y="10179423"/>
                </a:cubicBezTo>
                <a:cubicBezTo>
                  <a:pt x="5907445" y="10179744"/>
                  <a:pt x="5424641" y="10144455"/>
                  <a:pt x="5085191" y="10179423"/>
                </a:cubicBezTo>
                <a:cubicBezTo>
                  <a:pt x="4745741" y="10214392"/>
                  <a:pt x="4524365" y="10158915"/>
                  <a:pt x="4249175" y="10179423"/>
                </a:cubicBezTo>
                <a:cubicBezTo>
                  <a:pt x="3973985" y="10199931"/>
                  <a:pt x="3969697" y="10170158"/>
                  <a:pt x="3848440" y="10179423"/>
                </a:cubicBezTo>
                <a:cubicBezTo>
                  <a:pt x="3727184" y="10188688"/>
                  <a:pt x="3288967" y="10199217"/>
                  <a:pt x="3012423" y="10179423"/>
                </a:cubicBezTo>
                <a:cubicBezTo>
                  <a:pt x="2735879" y="10159629"/>
                  <a:pt x="2808971" y="10196156"/>
                  <a:pt x="2611688" y="10179423"/>
                </a:cubicBezTo>
                <a:cubicBezTo>
                  <a:pt x="2414406" y="10162690"/>
                  <a:pt x="2296151" y="10173183"/>
                  <a:pt x="2210953" y="10179423"/>
                </a:cubicBezTo>
                <a:cubicBezTo>
                  <a:pt x="2125755" y="10185663"/>
                  <a:pt x="1765626" y="10144267"/>
                  <a:pt x="1374936" y="10179423"/>
                </a:cubicBezTo>
                <a:cubicBezTo>
                  <a:pt x="984246" y="10214579"/>
                  <a:pt x="464365" y="10227492"/>
                  <a:pt x="0" y="10179423"/>
                </a:cubicBezTo>
                <a:cubicBezTo>
                  <a:pt x="-8004" y="9943694"/>
                  <a:pt x="-15967" y="9657925"/>
                  <a:pt x="0" y="9500795"/>
                </a:cubicBezTo>
                <a:cubicBezTo>
                  <a:pt x="15967" y="9343665"/>
                  <a:pt x="-29738" y="8988898"/>
                  <a:pt x="0" y="8720372"/>
                </a:cubicBezTo>
                <a:cubicBezTo>
                  <a:pt x="29738" y="8451846"/>
                  <a:pt x="4816" y="8489744"/>
                  <a:pt x="0" y="8347127"/>
                </a:cubicBezTo>
                <a:cubicBezTo>
                  <a:pt x="-4816" y="8204511"/>
                  <a:pt x="29863" y="7771907"/>
                  <a:pt x="0" y="7566704"/>
                </a:cubicBezTo>
                <a:cubicBezTo>
                  <a:pt x="-29863" y="7361501"/>
                  <a:pt x="-40572" y="7108868"/>
                  <a:pt x="0" y="6684488"/>
                </a:cubicBezTo>
                <a:cubicBezTo>
                  <a:pt x="40572" y="6260108"/>
                  <a:pt x="2263" y="6213527"/>
                  <a:pt x="0" y="6005860"/>
                </a:cubicBezTo>
                <a:cubicBezTo>
                  <a:pt x="-2263" y="5798193"/>
                  <a:pt x="-6573" y="5668263"/>
                  <a:pt x="0" y="5429026"/>
                </a:cubicBezTo>
                <a:cubicBezTo>
                  <a:pt x="6573" y="5189789"/>
                  <a:pt x="-13745" y="5182719"/>
                  <a:pt x="0" y="5055780"/>
                </a:cubicBezTo>
                <a:cubicBezTo>
                  <a:pt x="13745" y="4928841"/>
                  <a:pt x="485" y="4788193"/>
                  <a:pt x="0" y="4682535"/>
                </a:cubicBezTo>
                <a:cubicBezTo>
                  <a:pt x="-485" y="4576877"/>
                  <a:pt x="-28714" y="4228488"/>
                  <a:pt x="0" y="4003906"/>
                </a:cubicBezTo>
                <a:cubicBezTo>
                  <a:pt x="28714" y="3779324"/>
                  <a:pt x="-14623" y="3572821"/>
                  <a:pt x="0" y="3427072"/>
                </a:cubicBezTo>
                <a:cubicBezTo>
                  <a:pt x="14623" y="3281323"/>
                  <a:pt x="18079" y="3048446"/>
                  <a:pt x="0" y="2850238"/>
                </a:cubicBezTo>
                <a:cubicBezTo>
                  <a:pt x="-18079" y="2652030"/>
                  <a:pt x="-17962" y="2441150"/>
                  <a:pt x="0" y="2171610"/>
                </a:cubicBezTo>
                <a:cubicBezTo>
                  <a:pt x="17962" y="1902070"/>
                  <a:pt x="-17419" y="1975570"/>
                  <a:pt x="0" y="1798365"/>
                </a:cubicBezTo>
                <a:cubicBezTo>
                  <a:pt x="17419" y="1621160"/>
                  <a:pt x="-17187" y="1605564"/>
                  <a:pt x="0" y="1425119"/>
                </a:cubicBezTo>
                <a:cubicBezTo>
                  <a:pt x="17187" y="1244674"/>
                  <a:pt x="8701" y="49881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6528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rgbClr val="7030A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0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183" y="771546"/>
            <a:ext cx="8970984" cy="123592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latin typeface="+mn-lt"/>
              </a:rPr>
              <a:t>Paper 1 – Overview</a:t>
            </a:r>
            <a:br>
              <a:rPr lang="en-GB" sz="4000" b="1" dirty="0">
                <a:latin typeface="+mn-lt"/>
              </a:rPr>
            </a:br>
            <a:r>
              <a:rPr lang="en-GB" sz="4000" b="1" dirty="0">
                <a:latin typeface="+mn-lt"/>
              </a:rPr>
              <a:t/>
            </a:r>
            <a:br>
              <a:rPr lang="en-GB" sz="4000" b="1" dirty="0">
                <a:latin typeface="+mn-lt"/>
              </a:rPr>
            </a:br>
            <a:r>
              <a:rPr lang="en-GB" sz="3600" b="1" dirty="0">
                <a:highlight>
                  <a:srgbClr val="FFFF00"/>
                </a:highlight>
                <a:latin typeface="+mn-lt"/>
              </a:rPr>
              <a:t>Explorations in creative reading and writing </a:t>
            </a:r>
            <a:r>
              <a:rPr lang="en-GB" sz="3600" b="1" dirty="0">
                <a:latin typeface="+mn-lt"/>
              </a:rPr>
              <a:t/>
            </a:r>
            <a:br>
              <a:rPr lang="en-GB" sz="3600" b="1" dirty="0">
                <a:latin typeface="+mn-lt"/>
              </a:rPr>
            </a:br>
            <a:r>
              <a:rPr lang="en-GB" sz="3600" b="1" i="1" dirty="0">
                <a:latin typeface="+mn-lt"/>
              </a:rPr>
              <a:t>1 hr 45 minutes </a:t>
            </a:r>
            <a:endParaRPr lang="en-GB" sz="3150" b="1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147" y="2788482"/>
            <a:ext cx="13425055" cy="6066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b="1" dirty="0"/>
              <a:t>Reading: you are given an extract from a 19</a:t>
            </a:r>
            <a:r>
              <a:rPr lang="en-GB" sz="2600" b="1" baseline="30000" dirty="0"/>
              <a:t>th</a:t>
            </a:r>
            <a:r>
              <a:rPr lang="en-GB" sz="2600" b="1" dirty="0"/>
              <a:t> / 20</a:t>
            </a:r>
            <a:r>
              <a:rPr lang="en-GB" sz="2600" b="1" baseline="30000" dirty="0"/>
              <a:t>th/</a:t>
            </a:r>
            <a:r>
              <a:rPr lang="en-GB" sz="2600" b="1" dirty="0"/>
              <a:t> or 21</a:t>
            </a:r>
            <a:r>
              <a:rPr lang="en-GB" sz="2600" b="1" baseline="30000" dirty="0"/>
              <a:t>st</a:t>
            </a:r>
            <a:r>
              <a:rPr lang="en-GB" sz="2600" b="1" dirty="0"/>
              <a:t>  century story</a:t>
            </a:r>
          </a:p>
          <a:p>
            <a:pPr marL="0" indent="0">
              <a:buNone/>
            </a:pPr>
            <a:r>
              <a:rPr lang="en-GB" sz="2600" dirty="0"/>
              <a:t>Read an extract from a story</a:t>
            </a:r>
          </a:p>
          <a:p>
            <a:r>
              <a:rPr lang="en-GB" sz="2600" dirty="0"/>
              <a:t> </a:t>
            </a:r>
            <a:r>
              <a:rPr lang="en-GB" sz="2600" b="1" dirty="0"/>
              <a:t>Q1</a:t>
            </a:r>
            <a:r>
              <a:rPr lang="en-GB" sz="2600" dirty="0"/>
              <a:t>  - read a </a:t>
            </a:r>
            <a:r>
              <a:rPr lang="en-GB" sz="2600" u="sng" dirty="0"/>
              <a:t>specific </a:t>
            </a:r>
            <a:r>
              <a:rPr lang="en-GB" sz="2600" u="sng" dirty="0" smtClean="0"/>
              <a:t>section </a:t>
            </a:r>
            <a:r>
              <a:rPr lang="en-GB" sz="2600" dirty="0" smtClean="0"/>
              <a:t>and respond to </a:t>
            </a:r>
            <a:r>
              <a:rPr lang="en-GB" sz="2600" b="1" dirty="0" smtClean="0">
                <a:solidFill>
                  <a:srgbClr val="FF0000"/>
                </a:solidFill>
              </a:rPr>
              <a:t>multiple choice </a:t>
            </a:r>
            <a:r>
              <a:rPr lang="en-GB" sz="2600" dirty="0" smtClean="0"/>
              <a:t>questions </a:t>
            </a:r>
            <a:r>
              <a:rPr lang="en-GB" sz="2600" b="1" dirty="0" smtClean="0">
                <a:solidFill>
                  <a:srgbClr val="FF0000"/>
                </a:solidFill>
              </a:rPr>
              <a:t> </a:t>
            </a:r>
            <a:r>
              <a:rPr lang="en-GB" sz="2600" dirty="0"/>
              <a:t>[4 marks] </a:t>
            </a:r>
            <a:r>
              <a:rPr lang="en-GB" sz="2600" dirty="0">
                <a:solidFill>
                  <a:srgbClr val="FF0000"/>
                </a:solidFill>
              </a:rPr>
              <a:t>3 minutes</a:t>
            </a:r>
          </a:p>
          <a:p>
            <a:r>
              <a:rPr lang="en-GB" sz="2600" dirty="0"/>
              <a:t> </a:t>
            </a:r>
            <a:r>
              <a:rPr lang="en-GB" sz="2600" b="1" dirty="0"/>
              <a:t>Q2</a:t>
            </a:r>
            <a:r>
              <a:rPr lang="en-GB" sz="2600" dirty="0"/>
              <a:t> – read a </a:t>
            </a:r>
            <a:r>
              <a:rPr lang="en-GB" sz="2600" u="sng" dirty="0"/>
              <a:t>specific section </a:t>
            </a:r>
            <a:r>
              <a:rPr lang="en-GB" sz="2600" dirty="0"/>
              <a:t>and answer a question on </a:t>
            </a:r>
            <a:r>
              <a:rPr lang="en-GB" sz="2600" b="1" dirty="0">
                <a:solidFill>
                  <a:srgbClr val="FF0000"/>
                </a:solidFill>
              </a:rPr>
              <a:t>language</a:t>
            </a:r>
            <a:r>
              <a:rPr lang="en-GB" sz="2600" dirty="0"/>
              <a:t> [8 marks] </a:t>
            </a:r>
            <a:r>
              <a:rPr lang="en-GB" sz="2600" dirty="0" smtClean="0">
                <a:solidFill>
                  <a:srgbClr val="FF0000"/>
                </a:solidFill>
              </a:rPr>
              <a:t>10 </a:t>
            </a:r>
            <a:r>
              <a:rPr lang="en-GB" sz="2600" dirty="0">
                <a:solidFill>
                  <a:srgbClr val="FF0000"/>
                </a:solidFill>
              </a:rPr>
              <a:t>minutes</a:t>
            </a:r>
          </a:p>
          <a:p>
            <a:r>
              <a:rPr lang="en-GB" sz="2600" dirty="0"/>
              <a:t> </a:t>
            </a:r>
            <a:r>
              <a:rPr lang="en-GB" sz="2600" b="1" dirty="0"/>
              <a:t>Q3</a:t>
            </a:r>
            <a:r>
              <a:rPr lang="en-GB" sz="2600" dirty="0"/>
              <a:t> – read the </a:t>
            </a:r>
            <a:r>
              <a:rPr lang="en-GB" sz="2600" u="sng" dirty="0"/>
              <a:t>whole text </a:t>
            </a:r>
            <a:r>
              <a:rPr lang="en-GB" sz="2600" dirty="0"/>
              <a:t>and answer a question about </a:t>
            </a:r>
            <a:r>
              <a:rPr lang="en-GB" sz="2600" b="1" dirty="0">
                <a:solidFill>
                  <a:srgbClr val="FF0000"/>
                </a:solidFill>
              </a:rPr>
              <a:t>structure</a:t>
            </a:r>
            <a:r>
              <a:rPr lang="en-GB" sz="2600" dirty="0"/>
              <a:t> [8 marks]</a:t>
            </a:r>
            <a:r>
              <a:rPr lang="en-GB" sz="2600" dirty="0">
                <a:solidFill>
                  <a:srgbClr val="FF0000"/>
                </a:solidFill>
              </a:rPr>
              <a:t> </a:t>
            </a:r>
            <a:r>
              <a:rPr lang="en-GB" sz="2600" dirty="0" smtClean="0">
                <a:solidFill>
                  <a:srgbClr val="FF0000"/>
                </a:solidFill>
              </a:rPr>
              <a:t>10 </a:t>
            </a:r>
            <a:r>
              <a:rPr lang="en-GB" sz="2600" dirty="0">
                <a:solidFill>
                  <a:srgbClr val="FF0000"/>
                </a:solidFill>
              </a:rPr>
              <a:t>minutes</a:t>
            </a:r>
            <a:endParaRPr lang="en-GB" sz="2600" dirty="0"/>
          </a:p>
          <a:p>
            <a:r>
              <a:rPr lang="en-GB" sz="2600" dirty="0"/>
              <a:t> </a:t>
            </a:r>
            <a:r>
              <a:rPr lang="en-GB" sz="2600" b="1" dirty="0"/>
              <a:t>Q4</a:t>
            </a:r>
            <a:r>
              <a:rPr lang="en-GB" sz="2600" dirty="0"/>
              <a:t> – read a </a:t>
            </a:r>
            <a:r>
              <a:rPr lang="en-GB" sz="2600" u="sng" dirty="0"/>
              <a:t>specific section </a:t>
            </a:r>
            <a:r>
              <a:rPr lang="en-GB" sz="2600" dirty="0"/>
              <a:t>and state analytically whether you </a:t>
            </a:r>
            <a:r>
              <a:rPr lang="en-GB" sz="2600" b="1" dirty="0">
                <a:solidFill>
                  <a:srgbClr val="FF0000"/>
                </a:solidFill>
              </a:rPr>
              <a:t>agree </a:t>
            </a:r>
            <a:r>
              <a:rPr lang="en-GB" sz="2600" b="1" dirty="0" smtClean="0">
                <a:solidFill>
                  <a:srgbClr val="FF0000"/>
                </a:solidFill>
              </a:rPr>
              <a:t>with a statement</a:t>
            </a:r>
            <a:r>
              <a:rPr lang="en-GB" sz="2600" dirty="0" smtClean="0"/>
              <a:t> </a:t>
            </a:r>
            <a:r>
              <a:rPr lang="en-GB" sz="2600" dirty="0"/>
              <a:t>on the text using quotations and analysing language [20 marks] </a:t>
            </a:r>
            <a:r>
              <a:rPr lang="en-GB" sz="2600" dirty="0">
                <a:solidFill>
                  <a:srgbClr val="FF0000"/>
                </a:solidFill>
              </a:rPr>
              <a:t>25 minutes</a:t>
            </a:r>
            <a:endParaRPr lang="en-GB" sz="2600" dirty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Writing: Given an image and an alternative creative writing question </a:t>
            </a:r>
          </a:p>
          <a:p>
            <a:r>
              <a:rPr lang="en-GB" sz="2600" b="1" dirty="0"/>
              <a:t>Q5 - </a:t>
            </a:r>
            <a:r>
              <a:rPr lang="en-GB" sz="2600" dirty="0"/>
              <a:t>Focus on language devices, sentence starters, paragraphing, punctuation, vocabulary [40 marks] </a:t>
            </a:r>
            <a:r>
              <a:rPr lang="en-GB" sz="2600" dirty="0">
                <a:solidFill>
                  <a:srgbClr val="FF0000"/>
                </a:solidFill>
              </a:rPr>
              <a:t>45 minutes  </a:t>
            </a:r>
          </a:p>
          <a:p>
            <a:endParaRPr lang="en-GB" sz="2600" dirty="0">
              <a:solidFill>
                <a:srgbClr val="FF0000"/>
              </a:solidFill>
            </a:endParaRPr>
          </a:p>
          <a:p>
            <a:r>
              <a:rPr lang="en-GB" sz="2600" b="1" i="1" dirty="0">
                <a:solidFill>
                  <a:srgbClr val="FF0000"/>
                </a:solidFill>
              </a:rPr>
              <a:t>10 minutes reading through sources and checking </a:t>
            </a:r>
            <a:br>
              <a:rPr lang="en-GB" sz="2600" b="1" i="1" dirty="0">
                <a:solidFill>
                  <a:srgbClr val="FF0000"/>
                </a:solidFill>
              </a:rPr>
            </a:br>
            <a:r>
              <a:rPr lang="en-GB" sz="2600" b="1" i="1" dirty="0">
                <a:solidFill>
                  <a:srgbClr val="FF0000"/>
                </a:solidFill>
              </a:rPr>
              <a:t>– read through sources first before beginning Q5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5A70F-5D70-09B3-6085-D9BC75D06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02"/>
          <a:stretch/>
        </p:blipFill>
        <p:spPr>
          <a:xfrm>
            <a:off x="11345398" y="771546"/>
            <a:ext cx="2934158" cy="2552656"/>
          </a:xfrm>
          <a:prstGeom prst="rect">
            <a:avLst/>
          </a:prstGeom>
        </p:spPr>
      </p:pic>
      <p:pic>
        <p:nvPicPr>
          <p:cNvPr id="5" name="Picture 4" descr="Richard Lander School 介紹 | Uniform Map 制服地圖">
            <a:extLst>
              <a:ext uri="{FF2B5EF4-FFF2-40B4-BE49-F238E27FC236}">
                <a16:creationId xmlns:a16="http://schemas.microsoft.com/office/drawing/2014/main" id="{BA77C078-0D1D-AFEB-CD07-21787CA1D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4" y="379152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676E6-7331-5030-BB34-40EA2BCC9289}"/>
              </a:ext>
            </a:extLst>
          </p:cNvPr>
          <p:cNvSpPr txBox="1"/>
          <p:nvPr/>
        </p:nvSpPr>
        <p:spPr>
          <a:xfrm>
            <a:off x="304985" y="270743"/>
            <a:ext cx="14509377" cy="10179423"/>
          </a:xfrm>
          <a:custGeom>
            <a:avLst/>
            <a:gdLst>
              <a:gd name="connsiteX0" fmla="*/ 0 w 14509377"/>
              <a:gd name="connsiteY0" fmla="*/ 0 h 10179423"/>
              <a:gd name="connsiteX1" fmla="*/ 981110 w 14509377"/>
              <a:gd name="connsiteY1" fmla="*/ 0 h 10179423"/>
              <a:gd name="connsiteX2" fmla="*/ 1236752 w 14509377"/>
              <a:gd name="connsiteY2" fmla="*/ 0 h 10179423"/>
              <a:gd name="connsiteX3" fmla="*/ 2217862 w 14509377"/>
              <a:gd name="connsiteY3" fmla="*/ 0 h 10179423"/>
              <a:gd name="connsiteX4" fmla="*/ 3053878 w 14509377"/>
              <a:gd name="connsiteY4" fmla="*/ 0 h 10179423"/>
              <a:gd name="connsiteX5" fmla="*/ 4034989 w 14509377"/>
              <a:gd name="connsiteY5" fmla="*/ 0 h 10179423"/>
              <a:gd name="connsiteX6" fmla="*/ 5016099 w 14509377"/>
              <a:gd name="connsiteY6" fmla="*/ 0 h 10179423"/>
              <a:gd name="connsiteX7" fmla="*/ 5561928 w 14509377"/>
              <a:gd name="connsiteY7" fmla="*/ 0 h 10179423"/>
              <a:gd name="connsiteX8" fmla="*/ 6107757 w 14509377"/>
              <a:gd name="connsiteY8" fmla="*/ 0 h 10179423"/>
              <a:gd name="connsiteX9" fmla="*/ 6363398 w 14509377"/>
              <a:gd name="connsiteY9" fmla="*/ 0 h 10179423"/>
              <a:gd name="connsiteX10" fmla="*/ 6764133 w 14509377"/>
              <a:gd name="connsiteY10" fmla="*/ 0 h 10179423"/>
              <a:gd name="connsiteX11" fmla="*/ 7600150 w 14509377"/>
              <a:gd name="connsiteY11" fmla="*/ 0 h 10179423"/>
              <a:gd name="connsiteX12" fmla="*/ 8436166 w 14509377"/>
              <a:gd name="connsiteY12" fmla="*/ 0 h 10179423"/>
              <a:gd name="connsiteX13" fmla="*/ 8691808 w 14509377"/>
              <a:gd name="connsiteY13" fmla="*/ 0 h 10179423"/>
              <a:gd name="connsiteX14" fmla="*/ 9237637 w 14509377"/>
              <a:gd name="connsiteY14" fmla="*/ 0 h 10179423"/>
              <a:gd name="connsiteX15" fmla="*/ 10073653 w 14509377"/>
              <a:gd name="connsiteY15" fmla="*/ 0 h 10179423"/>
              <a:gd name="connsiteX16" fmla="*/ 10619482 w 14509377"/>
              <a:gd name="connsiteY16" fmla="*/ 0 h 10179423"/>
              <a:gd name="connsiteX17" fmla="*/ 11600592 w 14509377"/>
              <a:gd name="connsiteY17" fmla="*/ 0 h 10179423"/>
              <a:gd name="connsiteX18" fmla="*/ 11856234 w 14509377"/>
              <a:gd name="connsiteY18" fmla="*/ 0 h 10179423"/>
              <a:gd name="connsiteX19" fmla="*/ 12837344 w 14509377"/>
              <a:gd name="connsiteY19" fmla="*/ 0 h 10179423"/>
              <a:gd name="connsiteX20" fmla="*/ 13673361 w 14509377"/>
              <a:gd name="connsiteY20" fmla="*/ 0 h 10179423"/>
              <a:gd name="connsiteX21" fmla="*/ 14509377 w 14509377"/>
              <a:gd name="connsiteY21" fmla="*/ 0 h 10179423"/>
              <a:gd name="connsiteX22" fmla="*/ 14509377 w 14509377"/>
              <a:gd name="connsiteY22" fmla="*/ 373246 h 10179423"/>
              <a:gd name="connsiteX23" fmla="*/ 14509377 w 14509377"/>
              <a:gd name="connsiteY23" fmla="*/ 1255462 h 10179423"/>
              <a:gd name="connsiteX24" fmla="*/ 14509377 w 14509377"/>
              <a:gd name="connsiteY24" fmla="*/ 2137679 h 10179423"/>
              <a:gd name="connsiteX25" fmla="*/ 14509377 w 14509377"/>
              <a:gd name="connsiteY25" fmla="*/ 2714513 h 10179423"/>
              <a:gd name="connsiteX26" fmla="*/ 14509377 w 14509377"/>
              <a:gd name="connsiteY26" fmla="*/ 3189553 h 10179423"/>
              <a:gd name="connsiteX27" fmla="*/ 14509377 w 14509377"/>
              <a:gd name="connsiteY27" fmla="*/ 3766387 h 10179423"/>
              <a:gd name="connsiteX28" fmla="*/ 14509377 w 14509377"/>
              <a:gd name="connsiteY28" fmla="*/ 4343220 h 10179423"/>
              <a:gd name="connsiteX29" fmla="*/ 14509377 w 14509377"/>
              <a:gd name="connsiteY29" fmla="*/ 4920054 h 10179423"/>
              <a:gd name="connsiteX30" fmla="*/ 14509377 w 14509377"/>
              <a:gd name="connsiteY30" fmla="*/ 5700477 h 10179423"/>
              <a:gd name="connsiteX31" fmla="*/ 14509377 w 14509377"/>
              <a:gd name="connsiteY31" fmla="*/ 6582694 h 10179423"/>
              <a:gd name="connsiteX32" fmla="*/ 14509377 w 14509377"/>
              <a:gd name="connsiteY32" fmla="*/ 7057733 h 10179423"/>
              <a:gd name="connsiteX33" fmla="*/ 14509377 w 14509377"/>
              <a:gd name="connsiteY33" fmla="*/ 7634567 h 10179423"/>
              <a:gd name="connsiteX34" fmla="*/ 14509377 w 14509377"/>
              <a:gd name="connsiteY34" fmla="*/ 8109607 h 10179423"/>
              <a:gd name="connsiteX35" fmla="*/ 14509377 w 14509377"/>
              <a:gd name="connsiteY35" fmla="*/ 8482852 h 10179423"/>
              <a:gd name="connsiteX36" fmla="*/ 14509377 w 14509377"/>
              <a:gd name="connsiteY36" fmla="*/ 8957892 h 10179423"/>
              <a:gd name="connsiteX37" fmla="*/ 14509377 w 14509377"/>
              <a:gd name="connsiteY37" fmla="*/ 10179423 h 10179423"/>
              <a:gd name="connsiteX38" fmla="*/ 13673361 w 14509377"/>
              <a:gd name="connsiteY38" fmla="*/ 10179423 h 10179423"/>
              <a:gd name="connsiteX39" fmla="*/ 13127532 w 14509377"/>
              <a:gd name="connsiteY39" fmla="*/ 10179423 h 10179423"/>
              <a:gd name="connsiteX40" fmla="*/ 12871890 w 14509377"/>
              <a:gd name="connsiteY40" fmla="*/ 10179423 h 10179423"/>
              <a:gd name="connsiteX41" fmla="*/ 12326061 w 14509377"/>
              <a:gd name="connsiteY41" fmla="*/ 10179423 h 10179423"/>
              <a:gd name="connsiteX42" fmla="*/ 11344951 w 14509377"/>
              <a:gd name="connsiteY42" fmla="*/ 10179423 h 10179423"/>
              <a:gd name="connsiteX43" fmla="*/ 10944216 w 14509377"/>
              <a:gd name="connsiteY43" fmla="*/ 10179423 h 10179423"/>
              <a:gd name="connsiteX44" fmla="*/ 10108199 w 14509377"/>
              <a:gd name="connsiteY44" fmla="*/ 10179423 h 10179423"/>
              <a:gd name="connsiteX45" fmla="*/ 9417277 w 14509377"/>
              <a:gd name="connsiteY45" fmla="*/ 10179423 h 10179423"/>
              <a:gd name="connsiteX46" fmla="*/ 8871448 w 14509377"/>
              <a:gd name="connsiteY46" fmla="*/ 10179423 h 10179423"/>
              <a:gd name="connsiteX47" fmla="*/ 8470712 w 14509377"/>
              <a:gd name="connsiteY47" fmla="*/ 10179423 h 10179423"/>
              <a:gd name="connsiteX48" fmla="*/ 7779790 w 14509377"/>
              <a:gd name="connsiteY48" fmla="*/ 10179423 h 10179423"/>
              <a:gd name="connsiteX49" fmla="*/ 7379055 w 14509377"/>
              <a:gd name="connsiteY49" fmla="*/ 10179423 h 10179423"/>
              <a:gd name="connsiteX50" fmla="*/ 7123413 w 14509377"/>
              <a:gd name="connsiteY50" fmla="*/ 10179423 h 10179423"/>
              <a:gd name="connsiteX51" fmla="*/ 6867772 w 14509377"/>
              <a:gd name="connsiteY51" fmla="*/ 10179423 h 10179423"/>
              <a:gd name="connsiteX52" fmla="*/ 6467037 w 14509377"/>
              <a:gd name="connsiteY52" fmla="*/ 10179423 h 10179423"/>
              <a:gd name="connsiteX53" fmla="*/ 6066301 w 14509377"/>
              <a:gd name="connsiteY53" fmla="*/ 10179423 h 10179423"/>
              <a:gd name="connsiteX54" fmla="*/ 5085191 w 14509377"/>
              <a:gd name="connsiteY54" fmla="*/ 10179423 h 10179423"/>
              <a:gd name="connsiteX55" fmla="*/ 4249175 w 14509377"/>
              <a:gd name="connsiteY55" fmla="*/ 10179423 h 10179423"/>
              <a:gd name="connsiteX56" fmla="*/ 3848440 w 14509377"/>
              <a:gd name="connsiteY56" fmla="*/ 10179423 h 10179423"/>
              <a:gd name="connsiteX57" fmla="*/ 3012423 w 14509377"/>
              <a:gd name="connsiteY57" fmla="*/ 10179423 h 10179423"/>
              <a:gd name="connsiteX58" fmla="*/ 2611688 w 14509377"/>
              <a:gd name="connsiteY58" fmla="*/ 10179423 h 10179423"/>
              <a:gd name="connsiteX59" fmla="*/ 2210953 w 14509377"/>
              <a:gd name="connsiteY59" fmla="*/ 10179423 h 10179423"/>
              <a:gd name="connsiteX60" fmla="*/ 1374936 w 14509377"/>
              <a:gd name="connsiteY60" fmla="*/ 10179423 h 10179423"/>
              <a:gd name="connsiteX61" fmla="*/ 0 w 14509377"/>
              <a:gd name="connsiteY61" fmla="*/ 10179423 h 10179423"/>
              <a:gd name="connsiteX62" fmla="*/ 0 w 14509377"/>
              <a:gd name="connsiteY62" fmla="*/ 9500795 h 10179423"/>
              <a:gd name="connsiteX63" fmla="*/ 0 w 14509377"/>
              <a:gd name="connsiteY63" fmla="*/ 8720372 h 10179423"/>
              <a:gd name="connsiteX64" fmla="*/ 0 w 14509377"/>
              <a:gd name="connsiteY64" fmla="*/ 8347127 h 10179423"/>
              <a:gd name="connsiteX65" fmla="*/ 0 w 14509377"/>
              <a:gd name="connsiteY65" fmla="*/ 7566704 h 10179423"/>
              <a:gd name="connsiteX66" fmla="*/ 0 w 14509377"/>
              <a:gd name="connsiteY66" fmla="*/ 6684488 h 10179423"/>
              <a:gd name="connsiteX67" fmla="*/ 0 w 14509377"/>
              <a:gd name="connsiteY67" fmla="*/ 6005860 h 10179423"/>
              <a:gd name="connsiteX68" fmla="*/ 0 w 14509377"/>
              <a:gd name="connsiteY68" fmla="*/ 5429026 h 10179423"/>
              <a:gd name="connsiteX69" fmla="*/ 0 w 14509377"/>
              <a:gd name="connsiteY69" fmla="*/ 5055780 h 10179423"/>
              <a:gd name="connsiteX70" fmla="*/ 0 w 14509377"/>
              <a:gd name="connsiteY70" fmla="*/ 4682535 h 10179423"/>
              <a:gd name="connsiteX71" fmla="*/ 0 w 14509377"/>
              <a:gd name="connsiteY71" fmla="*/ 4003906 h 10179423"/>
              <a:gd name="connsiteX72" fmla="*/ 0 w 14509377"/>
              <a:gd name="connsiteY72" fmla="*/ 3427072 h 10179423"/>
              <a:gd name="connsiteX73" fmla="*/ 0 w 14509377"/>
              <a:gd name="connsiteY73" fmla="*/ 2850238 h 10179423"/>
              <a:gd name="connsiteX74" fmla="*/ 0 w 14509377"/>
              <a:gd name="connsiteY74" fmla="*/ 2171610 h 10179423"/>
              <a:gd name="connsiteX75" fmla="*/ 0 w 14509377"/>
              <a:gd name="connsiteY75" fmla="*/ 1798365 h 10179423"/>
              <a:gd name="connsiteX76" fmla="*/ 0 w 14509377"/>
              <a:gd name="connsiteY76" fmla="*/ 1425119 h 10179423"/>
              <a:gd name="connsiteX77" fmla="*/ 0 w 14509377"/>
              <a:gd name="connsiteY77" fmla="*/ 0 h 101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509377" h="10179423" extrusionOk="0">
                <a:moveTo>
                  <a:pt x="0" y="0"/>
                </a:moveTo>
                <a:cubicBezTo>
                  <a:pt x="384070" y="36553"/>
                  <a:pt x="660436" y="16771"/>
                  <a:pt x="981110" y="0"/>
                </a:cubicBezTo>
                <a:cubicBezTo>
                  <a:pt x="1301784" y="-16771"/>
                  <a:pt x="1178710" y="-10121"/>
                  <a:pt x="1236752" y="0"/>
                </a:cubicBezTo>
                <a:cubicBezTo>
                  <a:pt x="1294794" y="10121"/>
                  <a:pt x="2007880" y="19390"/>
                  <a:pt x="2217862" y="0"/>
                </a:cubicBezTo>
                <a:cubicBezTo>
                  <a:pt x="2427844" y="-19390"/>
                  <a:pt x="2748214" y="39660"/>
                  <a:pt x="3053878" y="0"/>
                </a:cubicBezTo>
                <a:cubicBezTo>
                  <a:pt x="3359542" y="-39660"/>
                  <a:pt x="3759311" y="23687"/>
                  <a:pt x="4034989" y="0"/>
                </a:cubicBezTo>
                <a:cubicBezTo>
                  <a:pt x="4310667" y="-23687"/>
                  <a:pt x="4748515" y="-45700"/>
                  <a:pt x="5016099" y="0"/>
                </a:cubicBezTo>
                <a:cubicBezTo>
                  <a:pt x="5283683" y="45700"/>
                  <a:pt x="5439993" y="-11039"/>
                  <a:pt x="5561928" y="0"/>
                </a:cubicBezTo>
                <a:cubicBezTo>
                  <a:pt x="5683863" y="11039"/>
                  <a:pt x="5982346" y="12702"/>
                  <a:pt x="6107757" y="0"/>
                </a:cubicBezTo>
                <a:cubicBezTo>
                  <a:pt x="6233168" y="-12702"/>
                  <a:pt x="6290697" y="5855"/>
                  <a:pt x="6363398" y="0"/>
                </a:cubicBezTo>
                <a:cubicBezTo>
                  <a:pt x="6436099" y="-5855"/>
                  <a:pt x="6676510" y="-10862"/>
                  <a:pt x="6764133" y="0"/>
                </a:cubicBezTo>
                <a:cubicBezTo>
                  <a:pt x="6851756" y="10862"/>
                  <a:pt x="7226441" y="21015"/>
                  <a:pt x="7600150" y="0"/>
                </a:cubicBezTo>
                <a:cubicBezTo>
                  <a:pt x="7973859" y="-21015"/>
                  <a:pt x="8183819" y="-16866"/>
                  <a:pt x="8436166" y="0"/>
                </a:cubicBezTo>
                <a:cubicBezTo>
                  <a:pt x="8688513" y="16866"/>
                  <a:pt x="8618146" y="6532"/>
                  <a:pt x="8691808" y="0"/>
                </a:cubicBezTo>
                <a:cubicBezTo>
                  <a:pt x="8765470" y="-6532"/>
                  <a:pt x="9059399" y="-16751"/>
                  <a:pt x="9237637" y="0"/>
                </a:cubicBezTo>
                <a:cubicBezTo>
                  <a:pt x="9415875" y="16751"/>
                  <a:pt x="9752428" y="-10556"/>
                  <a:pt x="10073653" y="0"/>
                </a:cubicBezTo>
                <a:cubicBezTo>
                  <a:pt x="10394878" y="10556"/>
                  <a:pt x="10454466" y="-22479"/>
                  <a:pt x="10619482" y="0"/>
                </a:cubicBezTo>
                <a:cubicBezTo>
                  <a:pt x="10784498" y="22479"/>
                  <a:pt x="11351362" y="31369"/>
                  <a:pt x="11600592" y="0"/>
                </a:cubicBezTo>
                <a:cubicBezTo>
                  <a:pt x="11849822" y="-31369"/>
                  <a:pt x="11748513" y="-4462"/>
                  <a:pt x="11856234" y="0"/>
                </a:cubicBezTo>
                <a:cubicBezTo>
                  <a:pt x="11963955" y="4462"/>
                  <a:pt x="12507182" y="-26681"/>
                  <a:pt x="12837344" y="0"/>
                </a:cubicBezTo>
                <a:cubicBezTo>
                  <a:pt x="13167506" y="26681"/>
                  <a:pt x="13475214" y="3750"/>
                  <a:pt x="13673361" y="0"/>
                </a:cubicBezTo>
                <a:cubicBezTo>
                  <a:pt x="13871508" y="-3750"/>
                  <a:pt x="14312414" y="-40358"/>
                  <a:pt x="14509377" y="0"/>
                </a:cubicBezTo>
                <a:cubicBezTo>
                  <a:pt x="14505115" y="121233"/>
                  <a:pt x="14523728" y="231543"/>
                  <a:pt x="14509377" y="373246"/>
                </a:cubicBezTo>
                <a:cubicBezTo>
                  <a:pt x="14495026" y="514949"/>
                  <a:pt x="14505164" y="934271"/>
                  <a:pt x="14509377" y="1255462"/>
                </a:cubicBezTo>
                <a:cubicBezTo>
                  <a:pt x="14513590" y="1576653"/>
                  <a:pt x="14489090" y="1774087"/>
                  <a:pt x="14509377" y="2137679"/>
                </a:cubicBezTo>
                <a:cubicBezTo>
                  <a:pt x="14529664" y="2501271"/>
                  <a:pt x="14523024" y="2594167"/>
                  <a:pt x="14509377" y="2714513"/>
                </a:cubicBezTo>
                <a:cubicBezTo>
                  <a:pt x="14495730" y="2834859"/>
                  <a:pt x="14516844" y="2963302"/>
                  <a:pt x="14509377" y="3189553"/>
                </a:cubicBezTo>
                <a:cubicBezTo>
                  <a:pt x="14501910" y="3415804"/>
                  <a:pt x="14487035" y="3489647"/>
                  <a:pt x="14509377" y="3766387"/>
                </a:cubicBezTo>
                <a:cubicBezTo>
                  <a:pt x="14531719" y="4043127"/>
                  <a:pt x="14527142" y="4066603"/>
                  <a:pt x="14509377" y="4343220"/>
                </a:cubicBezTo>
                <a:cubicBezTo>
                  <a:pt x="14491612" y="4619837"/>
                  <a:pt x="14500065" y="4699970"/>
                  <a:pt x="14509377" y="4920054"/>
                </a:cubicBezTo>
                <a:cubicBezTo>
                  <a:pt x="14518689" y="5140138"/>
                  <a:pt x="14547110" y="5395247"/>
                  <a:pt x="14509377" y="5700477"/>
                </a:cubicBezTo>
                <a:cubicBezTo>
                  <a:pt x="14471644" y="6005707"/>
                  <a:pt x="14466516" y="6395199"/>
                  <a:pt x="14509377" y="6582694"/>
                </a:cubicBezTo>
                <a:cubicBezTo>
                  <a:pt x="14552238" y="6770189"/>
                  <a:pt x="14511879" y="6942638"/>
                  <a:pt x="14509377" y="7057733"/>
                </a:cubicBezTo>
                <a:cubicBezTo>
                  <a:pt x="14506875" y="7172828"/>
                  <a:pt x="14529207" y="7406090"/>
                  <a:pt x="14509377" y="7634567"/>
                </a:cubicBezTo>
                <a:cubicBezTo>
                  <a:pt x="14489547" y="7863044"/>
                  <a:pt x="14520374" y="7904056"/>
                  <a:pt x="14509377" y="8109607"/>
                </a:cubicBezTo>
                <a:cubicBezTo>
                  <a:pt x="14498380" y="8315158"/>
                  <a:pt x="14508061" y="8368733"/>
                  <a:pt x="14509377" y="8482852"/>
                </a:cubicBezTo>
                <a:cubicBezTo>
                  <a:pt x="14510693" y="8596972"/>
                  <a:pt x="14526810" y="8727131"/>
                  <a:pt x="14509377" y="8957892"/>
                </a:cubicBezTo>
                <a:cubicBezTo>
                  <a:pt x="14491944" y="9188653"/>
                  <a:pt x="14527036" y="9888054"/>
                  <a:pt x="14509377" y="10179423"/>
                </a:cubicBezTo>
                <a:cubicBezTo>
                  <a:pt x="14230900" y="10218509"/>
                  <a:pt x="13903719" y="10213860"/>
                  <a:pt x="13673361" y="10179423"/>
                </a:cubicBezTo>
                <a:cubicBezTo>
                  <a:pt x="13443003" y="10144986"/>
                  <a:pt x="13281049" y="10183335"/>
                  <a:pt x="13127532" y="10179423"/>
                </a:cubicBezTo>
                <a:cubicBezTo>
                  <a:pt x="12974015" y="10175511"/>
                  <a:pt x="12988719" y="10170153"/>
                  <a:pt x="12871890" y="10179423"/>
                </a:cubicBezTo>
                <a:cubicBezTo>
                  <a:pt x="12755061" y="10188693"/>
                  <a:pt x="12537909" y="10172084"/>
                  <a:pt x="12326061" y="10179423"/>
                </a:cubicBezTo>
                <a:cubicBezTo>
                  <a:pt x="12114213" y="10186762"/>
                  <a:pt x="11744388" y="10172898"/>
                  <a:pt x="11344951" y="10179423"/>
                </a:cubicBezTo>
                <a:cubicBezTo>
                  <a:pt x="10945514" y="10185949"/>
                  <a:pt x="11067277" y="10191600"/>
                  <a:pt x="10944216" y="10179423"/>
                </a:cubicBezTo>
                <a:cubicBezTo>
                  <a:pt x="10821156" y="10167246"/>
                  <a:pt x="10382780" y="10170011"/>
                  <a:pt x="10108199" y="10179423"/>
                </a:cubicBezTo>
                <a:cubicBezTo>
                  <a:pt x="9833618" y="10188835"/>
                  <a:pt x="9610014" y="10168348"/>
                  <a:pt x="9417277" y="10179423"/>
                </a:cubicBezTo>
                <a:cubicBezTo>
                  <a:pt x="9224540" y="10190498"/>
                  <a:pt x="9101813" y="10177817"/>
                  <a:pt x="8871448" y="10179423"/>
                </a:cubicBezTo>
                <a:cubicBezTo>
                  <a:pt x="8641083" y="10181029"/>
                  <a:pt x="8595415" y="10173568"/>
                  <a:pt x="8470712" y="10179423"/>
                </a:cubicBezTo>
                <a:cubicBezTo>
                  <a:pt x="8346009" y="10185278"/>
                  <a:pt x="8104452" y="10155695"/>
                  <a:pt x="7779790" y="10179423"/>
                </a:cubicBezTo>
                <a:cubicBezTo>
                  <a:pt x="7455128" y="10203151"/>
                  <a:pt x="7472873" y="10176591"/>
                  <a:pt x="7379055" y="10179423"/>
                </a:cubicBezTo>
                <a:cubicBezTo>
                  <a:pt x="7285238" y="10182255"/>
                  <a:pt x="7205020" y="10180503"/>
                  <a:pt x="7123413" y="10179423"/>
                </a:cubicBezTo>
                <a:cubicBezTo>
                  <a:pt x="7041806" y="10178343"/>
                  <a:pt x="6925835" y="10191030"/>
                  <a:pt x="6867772" y="10179423"/>
                </a:cubicBezTo>
                <a:cubicBezTo>
                  <a:pt x="6809709" y="10167816"/>
                  <a:pt x="6555380" y="10163973"/>
                  <a:pt x="6467037" y="10179423"/>
                </a:cubicBezTo>
                <a:cubicBezTo>
                  <a:pt x="6378694" y="10194873"/>
                  <a:pt x="6225157" y="10179102"/>
                  <a:pt x="6066301" y="10179423"/>
                </a:cubicBezTo>
                <a:cubicBezTo>
                  <a:pt x="5907445" y="10179744"/>
                  <a:pt x="5424641" y="10144455"/>
                  <a:pt x="5085191" y="10179423"/>
                </a:cubicBezTo>
                <a:cubicBezTo>
                  <a:pt x="4745741" y="10214392"/>
                  <a:pt x="4524365" y="10158915"/>
                  <a:pt x="4249175" y="10179423"/>
                </a:cubicBezTo>
                <a:cubicBezTo>
                  <a:pt x="3973985" y="10199931"/>
                  <a:pt x="3969697" y="10170158"/>
                  <a:pt x="3848440" y="10179423"/>
                </a:cubicBezTo>
                <a:cubicBezTo>
                  <a:pt x="3727184" y="10188688"/>
                  <a:pt x="3288967" y="10199217"/>
                  <a:pt x="3012423" y="10179423"/>
                </a:cubicBezTo>
                <a:cubicBezTo>
                  <a:pt x="2735879" y="10159629"/>
                  <a:pt x="2808971" y="10196156"/>
                  <a:pt x="2611688" y="10179423"/>
                </a:cubicBezTo>
                <a:cubicBezTo>
                  <a:pt x="2414406" y="10162690"/>
                  <a:pt x="2296151" y="10173183"/>
                  <a:pt x="2210953" y="10179423"/>
                </a:cubicBezTo>
                <a:cubicBezTo>
                  <a:pt x="2125755" y="10185663"/>
                  <a:pt x="1765626" y="10144267"/>
                  <a:pt x="1374936" y="10179423"/>
                </a:cubicBezTo>
                <a:cubicBezTo>
                  <a:pt x="984246" y="10214579"/>
                  <a:pt x="464365" y="10227492"/>
                  <a:pt x="0" y="10179423"/>
                </a:cubicBezTo>
                <a:cubicBezTo>
                  <a:pt x="-8004" y="9943694"/>
                  <a:pt x="-15967" y="9657925"/>
                  <a:pt x="0" y="9500795"/>
                </a:cubicBezTo>
                <a:cubicBezTo>
                  <a:pt x="15967" y="9343665"/>
                  <a:pt x="-29738" y="8988898"/>
                  <a:pt x="0" y="8720372"/>
                </a:cubicBezTo>
                <a:cubicBezTo>
                  <a:pt x="29738" y="8451846"/>
                  <a:pt x="4816" y="8489744"/>
                  <a:pt x="0" y="8347127"/>
                </a:cubicBezTo>
                <a:cubicBezTo>
                  <a:pt x="-4816" y="8204511"/>
                  <a:pt x="29863" y="7771907"/>
                  <a:pt x="0" y="7566704"/>
                </a:cubicBezTo>
                <a:cubicBezTo>
                  <a:pt x="-29863" y="7361501"/>
                  <a:pt x="-40572" y="7108868"/>
                  <a:pt x="0" y="6684488"/>
                </a:cubicBezTo>
                <a:cubicBezTo>
                  <a:pt x="40572" y="6260108"/>
                  <a:pt x="2263" y="6213527"/>
                  <a:pt x="0" y="6005860"/>
                </a:cubicBezTo>
                <a:cubicBezTo>
                  <a:pt x="-2263" y="5798193"/>
                  <a:pt x="-6573" y="5668263"/>
                  <a:pt x="0" y="5429026"/>
                </a:cubicBezTo>
                <a:cubicBezTo>
                  <a:pt x="6573" y="5189789"/>
                  <a:pt x="-13745" y="5182719"/>
                  <a:pt x="0" y="5055780"/>
                </a:cubicBezTo>
                <a:cubicBezTo>
                  <a:pt x="13745" y="4928841"/>
                  <a:pt x="485" y="4788193"/>
                  <a:pt x="0" y="4682535"/>
                </a:cubicBezTo>
                <a:cubicBezTo>
                  <a:pt x="-485" y="4576877"/>
                  <a:pt x="-28714" y="4228488"/>
                  <a:pt x="0" y="4003906"/>
                </a:cubicBezTo>
                <a:cubicBezTo>
                  <a:pt x="28714" y="3779324"/>
                  <a:pt x="-14623" y="3572821"/>
                  <a:pt x="0" y="3427072"/>
                </a:cubicBezTo>
                <a:cubicBezTo>
                  <a:pt x="14623" y="3281323"/>
                  <a:pt x="18079" y="3048446"/>
                  <a:pt x="0" y="2850238"/>
                </a:cubicBezTo>
                <a:cubicBezTo>
                  <a:pt x="-18079" y="2652030"/>
                  <a:pt x="-17962" y="2441150"/>
                  <a:pt x="0" y="2171610"/>
                </a:cubicBezTo>
                <a:cubicBezTo>
                  <a:pt x="17962" y="1902070"/>
                  <a:pt x="-17419" y="1975570"/>
                  <a:pt x="0" y="1798365"/>
                </a:cubicBezTo>
                <a:cubicBezTo>
                  <a:pt x="17419" y="1621160"/>
                  <a:pt x="-17187" y="1605564"/>
                  <a:pt x="0" y="1425119"/>
                </a:cubicBezTo>
                <a:cubicBezTo>
                  <a:pt x="17187" y="1244674"/>
                  <a:pt x="8701" y="49881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6528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rgbClr val="7030A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1" y="352920"/>
            <a:ext cx="7363054" cy="567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231" y="688732"/>
            <a:ext cx="7584499" cy="847768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6772" y="6239938"/>
            <a:ext cx="6690014" cy="229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Language: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228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1AF82F-78ED-4EFC-0690-A2865126543E}"/>
              </a:ext>
            </a:extLst>
          </p:cNvPr>
          <p:cNvCxnSpPr>
            <a:cxnSpLocks/>
          </p:cNvCxnSpPr>
          <p:nvPr/>
        </p:nvCxnSpPr>
        <p:spPr>
          <a:xfrm>
            <a:off x="7559675" y="0"/>
            <a:ext cx="0" cy="106918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2DEC62-C0AB-041C-2245-4E4ED5AE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288" y="353897"/>
            <a:ext cx="4491694" cy="64990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ooper Black" panose="0208090404030B020404" pitchFamily="18" charset="0"/>
              </a:rPr>
              <a:t>Q2: Mark Scheme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E34A2A-42F2-5D04-EA7F-5399F99953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25523" y="1147107"/>
          <a:ext cx="6954261" cy="893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566">
                  <a:extLst>
                    <a:ext uri="{9D8B030D-6E8A-4147-A177-3AD203B41FA5}">
                      <a16:colId xmlns:a16="http://schemas.microsoft.com/office/drawing/2014/main" val="381228320"/>
                    </a:ext>
                  </a:extLst>
                </a:gridCol>
                <a:gridCol w="5215695">
                  <a:extLst>
                    <a:ext uri="{9D8B030D-6E8A-4147-A177-3AD203B41FA5}">
                      <a16:colId xmlns:a16="http://schemas.microsoft.com/office/drawing/2014/main" val="4159314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GB" sz="17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Skills Descriptors</a:t>
                      </a:r>
                      <a:endParaRPr lang="en-GB" sz="17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127006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4: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Detailed, perceptive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analysis 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7-8 marks</a:t>
                      </a:r>
                      <a:endParaRPr lang="en-GB" sz="1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detailed and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Perceptive understanding of</a:t>
                      </a:r>
                    </a:p>
                    <a:p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Analyses the effects of the writer’s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choices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a judicious range of textual 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sophisticated and accurate use of subject terminology</a:t>
                      </a:r>
                      <a:endParaRPr lang="en-GB" sz="17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947665"/>
                  </a:ext>
                </a:extLst>
              </a:tr>
              <a:tr h="2176272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3: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Clear, relevant explanation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5-6 marks</a:t>
                      </a:r>
                      <a:endParaRPr lang="en-GB" sz="1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clear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of</a:t>
                      </a:r>
                    </a:p>
                    <a:p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Explains clearly the effects of the writer’s choices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a range of relevant textual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clear and accurate use of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subject terminology</a:t>
                      </a:r>
                      <a:endParaRPr lang="en-GB" sz="17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2880177"/>
                  </a:ext>
                </a:extLst>
              </a:tr>
              <a:tr h="1664208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2: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Some understanding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comment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3-4 marks</a:t>
                      </a:r>
                      <a:endParaRPr lang="en-GB" sz="1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some understanding of</a:t>
                      </a:r>
                    </a:p>
                    <a:p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Attempts to comment on the effect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some appropriate textual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some use of subject terminology, mainly appropriately</a:t>
                      </a:r>
                      <a:endParaRPr lang="en-GB" sz="17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2262987"/>
                  </a:ext>
                </a:extLst>
              </a:tr>
              <a:tr h="1933430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1: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Simple, limited comment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1-2 marks</a:t>
                      </a:r>
                      <a:endParaRPr lang="en-GB" sz="1700" b="1" i="1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simple awareness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Offers simple comment on effect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simple references or textual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simple use of subject terminology, not always appropriately</a:t>
                      </a:r>
                      <a:endParaRPr lang="en-GB" sz="14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99576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ADE549D-E1D1-04B4-D893-F114F399E1D2}"/>
              </a:ext>
            </a:extLst>
          </p:cNvPr>
          <p:cNvSpPr txBox="1"/>
          <p:nvPr/>
        </p:nvSpPr>
        <p:spPr>
          <a:xfrm>
            <a:off x="239567" y="201453"/>
            <a:ext cx="755765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ooper Black" panose="0208090404030B020404" pitchFamily="18" charset="0"/>
              </a:rPr>
              <a:t>Question 2: Language Analysis</a:t>
            </a:r>
          </a:p>
          <a:p>
            <a:pPr algn="ctr"/>
            <a:r>
              <a:rPr lang="en-GB" sz="1100" b="1" dirty="0"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GB" sz="2000" dirty="0">
                <a:latin typeface="Cooper Black" panose="0208090404030B020404" pitchFamily="18" charset="0"/>
              </a:rPr>
              <a:t>8 marks </a:t>
            </a:r>
          </a:p>
          <a:p>
            <a:pPr algn="ctr"/>
            <a:r>
              <a:rPr lang="en-GB" sz="2000" i="1" dirty="0" smtClean="0">
                <a:latin typeface="Cooper Black" panose="0208090404030B020404" pitchFamily="18" charset="0"/>
              </a:rPr>
              <a:t>10 minutes</a:t>
            </a:r>
          </a:p>
          <a:p>
            <a:pPr algn="ctr"/>
            <a:r>
              <a:rPr lang="en-GB" sz="2000" dirty="0" smtClean="0">
                <a:latin typeface="Cooper Black" panose="0208090404030B020404" pitchFamily="18" charset="0"/>
              </a:rPr>
              <a:t>2 x dev paragraphs</a:t>
            </a:r>
            <a:endParaRPr lang="en-GB" sz="2000" dirty="0">
              <a:latin typeface="Cooper Black" panose="0208090404030B0204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FAF69-C47F-C02C-5824-F434AB740134}"/>
              </a:ext>
            </a:extLst>
          </p:cNvPr>
          <p:cNvSpPr txBox="1"/>
          <p:nvPr/>
        </p:nvSpPr>
        <p:spPr>
          <a:xfrm>
            <a:off x="570084" y="6098625"/>
            <a:ext cx="6369861" cy="258532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GB" b="1" u="sng" dirty="0" smtClean="0"/>
              <a:t>Language Features:</a:t>
            </a:r>
            <a:endParaRPr lang="en-GB" b="1" u="sng" dirty="0"/>
          </a:p>
          <a:p>
            <a:r>
              <a:rPr lang="en-GB" sz="1600" dirty="0" smtClean="0"/>
              <a:t>Word </a:t>
            </a:r>
          </a:p>
          <a:p>
            <a:r>
              <a:rPr lang="en-GB" sz="1600" dirty="0" smtClean="0"/>
              <a:t>Phrase </a:t>
            </a:r>
          </a:p>
          <a:p>
            <a:r>
              <a:rPr lang="en-GB" sz="1600" dirty="0" smtClean="0"/>
              <a:t>Imagery </a:t>
            </a:r>
          </a:p>
          <a:p>
            <a:endParaRPr lang="en-GB" sz="1600" dirty="0" smtClean="0"/>
          </a:p>
          <a:p>
            <a:r>
              <a:rPr lang="en-GB" sz="1600" dirty="0" smtClean="0"/>
              <a:t>Abstract noun</a:t>
            </a:r>
          </a:p>
          <a:p>
            <a:r>
              <a:rPr lang="en-GB" sz="1600" dirty="0" smtClean="0"/>
              <a:t>Verb</a:t>
            </a:r>
            <a:endParaRPr lang="en-GB" sz="1600" dirty="0"/>
          </a:p>
          <a:p>
            <a:r>
              <a:rPr lang="en-GB" sz="1600" dirty="0"/>
              <a:t>Adverb</a:t>
            </a:r>
          </a:p>
          <a:p>
            <a:r>
              <a:rPr lang="en-GB" sz="1600" dirty="0"/>
              <a:t>Adjective</a:t>
            </a:r>
          </a:p>
          <a:p>
            <a:endParaRPr lang="en-GB" sz="1600" dirty="0" smtClean="0"/>
          </a:p>
          <a:p>
            <a:r>
              <a:rPr lang="en-GB" sz="1600" dirty="0" smtClean="0"/>
              <a:t>Metaphor</a:t>
            </a:r>
            <a:endParaRPr lang="en-GB" sz="1600" dirty="0"/>
          </a:p>
          <a:p>
            <a:r>
              <a:rPr lang="en-GB" sz="1600" dirty="0" smtClean="0"/>
              <a:t>Simile</a:t>
            </a:r>
          </a:p>
          <a:p>
            <a:r>
              <a:rPr lang="en-GB" sz="1600" dirty="0"/>
              <a:t>Sensory language</a:t>
            </a:r>
          </a:p>
          <a:p>
            <a:r>
              <a:rPr lang="en-GB" sz="1600" dirty="0"/>
              <a:t>Personification</a:t>
            </a:r>
          </a:p>
          <a:p>
            <a:r>
              <a:rPr lang="en-GB" sz="1600" dirty="0"/>
              <a:t>Oxymoron</a:t>
            </a:r>
          </a:p>
          <a:p>
            <a:r>
              <a:rPr lang="en-GB" sz="1600" dirty="0" smtClean="0"/>
              <a:t>Alliteration</a:t>
            </a:r>
          </a:p>
          <a:p>
            <a:endParaRPr lang="en-GB" sz="1600" dirty="0"/>
          </a:p>
          <a:p>
            <a:r>
              <a:rPr lang="en-GB" sz="1600" dirty="0" smtClean="0"/>
              <a:t>Juxtaposition </a:t>
            </a:r>
            <a:endParaRPr lang="en-GB" sz="1600" dirty="0"/>
          </a:p>
          <a:p>
            <a:r>
              <a:rPr lang="en-GB" sz="1600" dirty="0" smtClean="0"/>
              <a:t>Plosive/fricative/sibilance   </a:t>
            </a:r>
            <a:endParaRPr lang="en-GB" sz="1600" dirty="0"/>
          </a:p>
          <a:p>
            <a:r>
              <a:rPr lang="en-GB" sz="1600" dirty="0"/>
              <a:t>Semantic field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F78FFA-6724-BE0A-11ED-F83E23F3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68"/>
          <a:stretch/>
        </p:blipFill>
        <p:spPr>
          <a:xfrm>
            <a:off x="2046337" y="9035965"/>
            <a:ext cx="1166529" cy="1019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4A77FF-2201-BB43-38A8-C8E57579A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23"/>
          <a:stretch/>
        </p:blipFill>
        <p:spPr>
          <a:xfrm>
            <a:off x="3106008" y="8448162"/>
            <a:ext cx="2581426" cy="1806412"/>
          </a:xfrm>
          <a:prstGeom prst="rect">
            <a:avLst/>
          </a:prstGeom>
        </p:spPr>
      </p:pic>
      <p:pic>
        <p:nvPicPr>
          <p:cNvPr id="3" name="Picture 2" descr="Richard Lander School 介紹 | Uniform Map 制服地圖">
            <a:extLst>
              <a:ext uri="{FF2B5EF4-FFF2-40B4-BE49-F238E27FC236}">
                <a16:creationId xmlns:a16="http://schemas.microsoft.com/office/drawing/2014/main" id="{9FEF43DD-5A0A-2BA4-7625-94EA05EA6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5" y="293307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70084" y="2053289"/>
            <a:ext cx="60367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The writer explores the idea of [ref question] when…</a:t>
            </a:r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This is shown in ‘QUOTE</a:t>
            </a:r>
            <a:r>
              <a:rPr lang="en-GB" b="1" dirty="0"/>
              <a:t>’</a:t>
            </a:r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rgbClr val="00B0F0"/>
                </a:solidFill>
              </a:rPr>
              <a:t>Firstly, the </a:t>
            </a:r>
            <a:r>
              <a:rPr lang="en-GB" b="1" dirty="0" smtClean="0">
                <a:solidFill>
                  <a:srgbClr val="00B0F0"/>
                </a:solidFill>
              </a:rPr>
              <a:t>[language feature] implies…</a:t>
            </a:r>
            <a:endParaRPr lang="en-GB" b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00B0F0"/>
                </a:solidFill>
              </a:rPr>
              <a:t>Furthermore, the writer uses the [language feature] to present…</a:t>
            </a:r>
            <a:endParaRPr lang="en-GB" b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rgbClr val="00B0F0"/>
                </a:solidFill>
              </a:rPr>
              <a:t>Moreover, the use </a:t>
            </a:r>
            <a:r>
              <a:rPr lang="en-GB" b="1" dirty="0" smtClean="0">
                <a:solidFill>
                  <a:srgbClr val="00B0F0"/>
                </a:solidFill>
              </a:rPr>
              <a:t>of [language feature] makes the reader consider/feel…</a:t>
            </a:r>
            <a:endParaRPr lang="en-GB" b="1" dirty="0">
              <a:solidFill>
                <a:srgbClr val="00B0F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Therefore</a:t>
            </a:r>
            <a:r>
              <a:rPr lang="en-GB" b="1" dirty="0"/>
              <a:t>, </a:t>
            </a:r>
            <a:r>
              <a:rPr lang="en-GB" b="1" dirty="0" smtClean="0"/>
              <a:t>it is clear [ref </a:t>
            </a:r>
            <a:r>
              <a:rPr lang="en-GB" b="1" dirty="0"/>
              <a:t>question] </a:t>
            </a:r>
            <a:r>
              <a:rPr lang="en-GB" b="1" dirty="0" smtClean="0"/>
              <a:t>is presented as…</a:t>
            </a:r>
            <a:endParaRPr lang="en-GB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64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1AF82F-78ED-4EFC-0690-A2865126543E}"/>
              </a:ext>
            </a:extLst>
          </p:cNvPr>
          <p:cNvCxnSpPr>
            <a:cxnSpLocks/>
          </p:cNvCxnSpPr>
          <p:nvPr/>
        </p:nvCxnSpPr>
        <p:spPr>
          <a:xfrm>
            <a:off x="7559675" y="0"/>
            <a:ext cx="0" cy="106918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4F3AF9-9EDE-30F6-8C6A-5AE76082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997" y="465596"/>
            <a:ext cx="4782639" cy="649900"/>
          </a:xfrm>
        </p:spPr>
        <p:txBody>
          <a:bodyPr>
            <a:normAutofit/>
          </a:bodyPr>
          <a:lstStyle/>
          <a:p>
            <a:r>
              <a:rPr lang="en-GB" sz="3920" dirty="0">
                <a:latin typeface="Cooper Black" panose="0208090404030B020404" pitchFamily="18" charset="0"/>
              </a:rPr>
              <a:t>Q3: Mark Scheme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617763-0D91-F165-D932-7E688C6232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73800" y="1369535"/>
          <a:ext cx="6527820" cy="8531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3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348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GB" sz="20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Skills Descriptors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888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4 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Detailed, perceptive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analysis 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7-8 marks</a:t>
                      </a:r>
                      <a:endParaRPr lang="en-GB" sz="1700" b="1" i="1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0" i="0" u="none" strike="noStrike" baseline="0" dirty="0">
                          <a:latin typeface="+mn-lt"/>
                        </a:rPr>
                        <a:t>Shows detailed and perceptive understanding of </a:t>
                      </a:r>
                      <a:r>
                        <a:rPr lang="en-GB" sz="1700" b="0" i="1" u="none" strike="noStrike" baseline="0" dirty="0">
                          <a:latin typeface="+mn-lt"/>
                        </a:rPr>
                        <a:t>structural </a:t>
                      </a:r>
                      <a:r>
                        <a:rPr lang="en-GB" sz="1700" b="0" i="0" u="none" strike="noStrike" baseline="0" dirty="0">
                          <a:latin typeface="+mn-lt"/>
                        </a:rPr>
                        <a:t>features:</a:t>
                      </a:r>
                    </a:p>
                    <a:p>
                      <a:pPr algn="l"/>
                      <a:r>
                        <a:rPr lang="en-GB" sz="1700" b="0" i="0" u="none" strike="noStrike" baseline="0" dirty="0">
                          <a:latin typeface="+mn-lt"/>
                        </a:rPr>
                        <a:t>• Analyses the effects of the writer’s choice of</a:t>
                      </a:r>
                    </a:p>
                    <a:p>
                      <a:pPr algn="l"/>
                      <a:r>
                        <a:rPr lang="en-GB" sz="1700" b="0" i="1" u="none" strike="noStrike" baseline="0" dirty="0">
                          <a:latin typeface="+mn-lt"/>
                        </a:rPr>
                        <a:t>structural </a:t>
                      </a:r>
                      <a:r>
                        <a:rPr lang="en-GB" sz="1700" b="0" i="0" u="none" strike="noStrike" baseline="0" dirty="0">
                          <a:latin typeface="+mn-lt"/>
                        </a:rPr>
                        <a:t>features</a:t>
                      </a:r>
                    </a:p>
                    <a:p>
                      <a:pPr algn="l"/>
                      <a:r>
                        <a:rPr lang="en-GB" sz="1700" b="0" i="0" u="none" strike="noStrike" baseline="0" dirty="0">
                          <a:latin typeface="+mn-lt"/>
                        </a:rPr>
                        <a:t>• Selects a judicious range of examples</a:t>
                      </a:r>
                    </a:p>
                    <a:p>
                      <a:pPr algn="l"/>
                      <a:r>
                        <a:rPr lang="en-GB" sz="1700" b="0" i="0" u="none" strike="noStrike" baseline="0" dirty="0">
                          <a:latin typeface="+mn-lt"/>
                        </a:rPr>
                        <a:t>• Makes sophisticated and accurate use of</a:t>
                      </a:r>
                    </a:p>
                    <a:p>
                      <a:pPr algn="l"/>
                      <a:r>
                        <a:rPr lang="en-GB" sz="1700" b="0" i="0" u="none" strike="noStrike" baseline="0" dirty="0">
                          <a:latin typeface="+mn-lt"/>
                        </a:rPr>
                        <a:t>subject terminology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888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3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Clear, relevant explanation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5-6 marks</a:t>
                      </a:r>
                      <a:endParaRPr lang="en-GB" sz="1700" b="1" i="1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clear understanding of</a:t>
                      </a:r>
                    </a:p>
                    <a:p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 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features: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Explains clearly the effects of the writer’s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choice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 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a range of relevant examples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clear and accurate use of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subject terminology</a:t>
                      </a:r>
                      <a:endParaRPr lang="en-GB" sz="1700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6272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2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Some understanding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comment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3-4 marks</a:t>
                      </a:r>
                      <a:endParaRPr lang="en-GB" sz="17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some understanding of</a:t>
                      </a:r>
                    </a:p>
                    <a:p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structure: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Attempts to comment on the effect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 features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some appropriate textual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some use of subject terminology, mainly appropriately</a:t>
                      </a:r>
                      <a:endParaRPr lang="en-GB" sz="1700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r>
                        <a:rPr lang="en-GB" sz="18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1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Simple, limited comment</a:t>
                      </a:r>
                    </a:p>
                    <a:p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1-2 marks</a:t>
                      </a:r>
                      <a:endParaRPr lang="en-GB" sz="1700" b="1" i="1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simple awareness 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language: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Offers simple comment on effect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GB" sz="17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Selects simple references or textual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detail</a:t>
                      </a:r>
                    </a:p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Makes simple use of subject terminology, not always appropriately</a:t>
                      </a:r>
                      <a:endParaRPr lang="en-GB" sz="1700" dirty="0">
                        <a:latin typeface="+mn-lt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24BD39-8E29-303C-83F1-C0A56C68D3CE}"/>
              </a:ext>
            </a:extLst>
          </p:cNvPr>
          <p:cNvSpPr txBox="1"/>
          <p:nvPr/>
        </p:nvSpPr>
        <p:spPr>
          <a:xfrm>
            <a:off x="622751" y="6736061"/>
            <a:ext cx="2671770" cy="37856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Structural features:</a:t>
            </a:r>
          </a:p>
          <a:p>
            <a:r>
              <a:rPr lang="en-US" altLang="en-US" sz="1600" dirty="0"/>
              <a:t>Hook </a:t>
            </a:r>
          </a:p>
          <a:p>
            <a:r>
              <a:rPr lang="en-US" altLang="en-US" sz="1600" dirty="0" smtClean="0"/>
              <a:t>Motif </a:t>
            </a:r>
          </a:p>
          <a:p>
            <a:r>
              <a:rPr lang="en-US" altLang="en-US" sz="1600" dirty="0" smtClean="0"/>
              <a:t>Zooming in </a:t>
            </a:r>
          </a:p>
          <a:p>
            <a:r>
              <a:rPr lang="en-US" altLang="en-US" sz="1600" dirty="0" smtClean="0"/>
              <a:t>Foreshadowing</a:t>
            </a:r>
          </a:p>
          <a:p>
            <a:endParaRPr lang="en-US" altLang="en-US" sz="1600" dirty="0"/>
          </a:p>
          <a:p>
            <a:r>
              <a:rPr lang="en-US" altLang="en-US" sz="1600" dirty="0"/>
              <a:t>Shift in focus </a:t>
            </a:r>
          </a:p>
          <a:p>
            <a:r>
              <a:rPr lang="en-US" altLang="en-US" sz="1600" dirty="0" smtClean="0"/>
              <a:t>Shift </a:t>
            </a:r>
            <a:r>
              <a:rPr lang="en-US" altLang="en-US" sz="1600" dirty="0"/>
              <a:t>in perspective </a:t>
            </a:r>
          </a:p>
          <a:p>
            <a:r>
              <a:rPr lang="en-US" altLang="en-US" sz="1600" dirty="0"/>
              <a:t>Flashback </a:t>
            </a:r>
          </a:p>
          <a:p>
            <a:r>
              <a:rPr lang="en-US" altLang="en-US" sz="1600" dirty="0" smtClean="0"/>
              <a:t>Contrast </a:t>
            </a:r>
          </a:p>
          <a:p>
            <a:endParaRPr lang="en-US" altLang="en-US" sz="1600" dirty="0"/>
          </a:p>
          <a:p>
            <a:r>
              <a:rPr lang="en-US" altLang="en-US" sz="1600" dirty="0" smtClean="0"/>
              <a:t>Repetition </a:t>
            </a:r>
          </a:p>
          <a:p>
            <a:r>
              <a:rPr lang="en-US" altLang="en-US" sz="1600" dirty="0"/>
              <a:t>M</a:t>
            </a:r>
            <a:r>
              <a:rPr lang="en-US" altLang="en-US" sz="1600" dirty="0" smtClean="0"/>
              <a:t>otif</a:t>
            </a:r>
            <a:endParaRPr lang="en-US" altLang="en-US" sz="1600" dirty="0"/>
          </a:p>
          <a:p>
            <a:r>
              <a:rPr lang="en-US" altLang="en-US" sz="1600" dirty="0"/>
              <a:t>Cyclical </a:t>
            </a:r>
            <a:r>
              <a:rPr lang="en-US" altLang="en-US" sz="1600" dirty="0" smtClean="0"/>
              <a:t>structure</a:t>
            </a:r>
          </a:p>
          <a:p>
            <a:r>
              <a:rPr lang="en-US" altLang="en-US" sz="1600" dirty="0" smtClean="0"/>
              <a:t>Cliffhanger  </a:t>
            </a:r>
            <a:endParaRPr lang="en-US" altLang="en-US" sz="1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003F1AE-A1E2-B37B-3354-38B20BE38CDA}"/>
              </a:ext>
            </a:extLst>
          </p:cNvPr>
          <p:cNvSpPr txBox="1">
            <a:spLocks/>
          </p:cNvSpPr>
          <p:nvPr/>
        </p:nvSpPr>
        <p:spPr>
          <a:xfrm>
            <a:off x="1706475" y="197204"/>
            <a:ext cx="4782639" cy="1235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Cooper Black" panose="0208090404030B020404" pitchFamily="18" charset="0"/>
              </a:rPr>
              <a:t>Question 3: Structure </a:t>
            </a:r>
            <a:br>
              <a:rPr lang="en-GB" sz="2400" b="1" dirty="0">
                <a:latin typeface="Cooper Black" panose="0208090404030B020404" pitchFamily="18" charset="0"/>
              </a:rPr>
            </a:br>
            <a:r>
              <a:rPr lang="en-GB" sz="2000" b="1" dirty="0">
                <a:latin typeface="Cooper Black" panose="0208090404030B020404" pitchFamily="18" charset="0"/>
              </a:rPr>
              <a:t>8 marks</a:t>
            </a:r>
            <a:br>
              <a:rPr lang="en-GB" sz="2000" b="1" dirty="0">
                <a:latin typeface="Cooper Black" panose="0208090404030B020404" pitchFamily="18" charset="0"/>
              </a:rPr>
            </a:br>
            <a:r>
              <a:rPr lang="en-GB" sz="2000" b="1" i="1" dirty="0" smtClean="0">
                <a:latin typeface="Cooper Black" panose="0208090404030B020404" pitchFamily="18" charset="0"/>
              </a:rPr>
              <a:t>10 </a:t>
            </a:r>
            <a:r>
              <a:rPr lang="en-GB" sz="2000" b="1" i="1" dirty="0">
                <a:latin typeface="Cooper Black" panose="0208090404030B020404" pitchFamily="18" charset="0"/>
              </a:rPr>
              <a:t>minutes </a:t>
            </a:r>
            <a:endParaRPr lang="en-GB" sz="2000" b="1" i="1" dirty="0" smtClean="0">
              <a:latin typeface="Cooper Black" panose="0208090404030B020404" pitchFamily="18" charset="0"/>
            </a:endParaRPr>
          </a:p>
          <a:p>
            <a:pPr algn="ctr"/>
            <a:r>
              <a:rPr lang="en-GB" sz="2000" b="1" dirty="0" smtClean="0">
                <a:latin typeface="Cooper Black" panose="0208090404030B020404" pitchFamily="18" charset="0"/>
              </a:rPr>
              <a:t>2 x dev paragraphs</a:t>
            </a:r>
            <a:endParaRPr lang="en-GB" sz="2400" b="1" dirty="0">
              <a:latin typeface="Cooper Black" panose="0208090404030B0204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97D8D-9AE4-DAAE-38E9-03D85398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54" y="2150772"/>
            <a:ext cx="6574641" cy="49280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1800" dirty="0" smtClean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At </a:t>
            </a:r>
            <a:r>
              <a:rPr lang="en-GB" sz="1800" b="1" dirty="0"/>
              <a:t>the beginning </a:t>
            </a:r>
            <a:r>
              <a:rPr lang="en-GB" sz="1800" b="1" dirty="0" smtClean="0"/>
              <a:t>of the text the writer creates a feeling of [ref question] when…</a:t>
            </a:r>
            <a:endParaRPr lang="en-GB" sz="1800" b="1" dirty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This is shown by ‘QUOTE’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use of the [structural feature] could suggest…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b="1" dirty="0"/>
          </a:p>
          <a:p>
            <a:pPr marL="0" indent="0">
              <a:spcBef>
                <a:spcPts val="0"/>
              </a:spcBef>
              <a:buNone/>
            </a:pPr>
            <a:endParaRPr lang="en-GB" sz="1800" b="1" dirty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writer then shifts the focus to…which heightens the feeling of [ref question]…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This is shown by ‘QUOTE’</a:t>
            </a:r>
            <a:r>
              <a:rPr lang="en-GB" sz="1800" b="1" dirty="0"/>
              <a:t> </a:t>
            </a:r>
            <a:endParaRPr lang="en-GB" sz="1800" b="1" dirty="0" smtClean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/>
              <a:t>T</a:t>
            </a:r>
            <a:r>
              <a:rPr lang="en-GB" sz="1800" b="1" dirty="0" smtClean="0"/>
              <a:t>he use of [structural feature] creates a feeling [ref question] because...</a:t>
            </a:r>
            <a:endParaRPr lang="en-GB" sz="1800" b="1" dirty="0"/>
          </a:p>
          <a:p>
            <a:pPr marL="0" indent="0">
              <a:spcBef>
                <a:spcPts val="0"/>
              </a:spcBef>
              <a:buNone/>
            </a:pPr>
            <a:endParaRPr lang="en-GB" sz="1800" b="1" dirty="0"/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writer creates a really interesting feeling of [ref question] at the end of the text when…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This is shown by ‘QUOTE’</a:t>
            </a:r>
            <a:r>
              <a:rPr lang="en-GB" sz="1800" b="1" dirty="0"/>
              <a:t>	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/>
              <a:t>Therefore, the use of </a:t>
            </a:r>
            <a:r>
              <a:rPr lang="en-GB" sz="1800" b="1" dirty="0" smtClean="0"/>
              <a:t>[structural feature] makes </a:t>
            </a:r>
            <a:r>
              <a:rPr lang="en-GB" sz="1800" b="1" dirty="0"/>
              <a:t>the reader feel…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F4E48-5A6D-29DD-4A3C-337E7D9ED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80"/>
          <a:stretch/>
        </p:blipFill>
        <p:spPr>
          <a:xfrm>
            <a:off x="4184990" y="6644148"/>
            <a:ext cx="2217976" cy="1867975"/>
          </a:xfrm>
          <a:prstGeom prst="rect">
            <a:avLst/>
          </a:prstGeom>
        </p:spPr>
      </p:pic>
      <p:pic>
        <p:nvPicPr>
          <p:cNvPr id="10" name="Picture 9" descr="Richard Lander School 介紹 | Uniform Map 制服地圖">
            <a:extLst>
              <a:ext uri="{FF2B5EF4-FFF2-40B4-BE49-F238E27FC236}">
                <a16:creationId xmlns:a16="http://schemas.microsoft.com/office/drawing/2014/main" id="{41A92DDA-F77B-AD7B-F459-2B9C23BE2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5" y="293307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12135" y="1533759"/>
            <a:ext cx="668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Choose your two best moments from the text to write about.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57" y="2407827"/>
            <a:ext cx="461665" cy="103810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Beginning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856" y="4136848"/>
            <a:ext cx="461665" cy="53476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Shift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6246" y="5353592"/>
            <a:ext cx="461665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Ending 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7965" y="6783102"/>
            <a:ext cx="461665" cy="103810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Beginning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7964" y="8512123"/>
            <a:ext cx="461665" cy="53476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Shift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3354" y="9728867"/>
            <a:ext cx="461665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b="1" dirty="0" smtClean="0"/>
              <a:t>Ending 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4BD39-8E29-303C-83F1-C0A56C68D3CE}"/>
              </a:ext>
            </a:extLst>
          </p:cNvPr>
          <p:cNvSpPr txBox="1"/>
          <p:nvPr/>
        </p:nvSpPr>
        <p:spPr>
          <a:xfrm>
            <a:off x="3498898" y="8679261"/>
            <a:ext cx="3339784" cy="18158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Possible </a:t>
            </a:r>
            <a:r>
              <a:rPr lang="en-GB" sz="1600" b="1" u="sng" dirty="0"/>
              <a:t>Q</a:t>
            </a:r>
            <a:r>
              <a:rPr lang="en-GB" sz="1600" b="1" u="sng" dirty="0" smtClean="0"/>
              <a:t>uestion Foci:</a:t>
            </a:r>
          </a:p>
          <a:p>
            <a:r>
              <a:rPr lang="en-GB" sz="1600" dirty="0" smtClean="0"/>
              <a:t>Tension </a:t>
            </a:r>
          </a:p>
          <a:p>
            <a:r>
              <a:rPr lang="en-GB" sz="1600" dirty="0" smtClean="0"/>
              <a:t>Anxiety </a:t>
            </a:r>
          </a:p>
          <a:p>
            <a:r>
              <a:rPr lang="en-GB" sz="1600" dirty="0" smtClean="0"/>
              <a:t>Unease </a:t>
            </a:r>
          </a:p>
          <a:p>
            <a:r>
              <a:rPr lang="en-GB" sz="1600" dirty="0" smtClean="0"/>
              <a:t>Suspense </a:t>
            </a:r>
          </a:p>
          <a:p>
            <a:r>
              <a:rPr lang="en-GB" sz="1600" dirty="0" smtClean="0"/>
              <a:t>Intrigue </a:t>
            </a:r>
          </a:p>
          <a:p>
            <a:r>
              <a:rPr lang="en-GB" sz="1600" dirty="0" smtClean="0"/>
              <a:t>Confusion 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98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1AF82F-78ED-4EFC-0690-A2865126543E}"/>
              </a:ext>
            </a:extLst>
          </p:cNvPr>
          <p:cNvCxnSpPr>
            <a:cxnSpLocks/>
          </p:cNvCxnSpPr>
          <p:nvPr/>
        </p:nvCxnSpPr>
        <p:spPr>
          <a:xfrm>
            <a:off x="7559675" y="0"/>
            <a:ext cx="0" cy="106918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351D23-B2E8-8E50-A522-29B7AC31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290" y="651511"/>
            <a:ext cx="4569633" cy="472929"/>
          </a:xfrm>
        </p:spPr>
        <p:txBody>
          <a:bodyPr>
            <a:noAutofit/>
          </a:bodyPr>
          <a:lstStyle/>
          <a:p>
            <a:r>
              <a:rPr lang="en-GB" sz="3920" dirty="0">
                <a:latin typeface="Cooper Black" panose="0208090404030B020404" pitchFamily="18" charset="0"/>
              </a:rPr>
              <a:t>Q4: Mark Scheme 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F4A19CD-99F0-09E4-40A5-44BFC043C50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073503" y="1691060"/>
          <a:ext cx="6549158" cy="8266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2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119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en-GB" sz="2000" dirty="0"/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Skills Descriptors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88787"/>
                  </a:ext>
                </a:extLst>
              </a:tr>
              <a:tr h="1993349"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4 </a:t>
                      </a:r>
                    </a:p>
                    <a:p>
                      <a:pPr algn="ctr"/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Perceptive, detailed evaluation </a:t>
                      </a:r>
                    </a:p>
                    <a:p>
                      <a:pPr algn="ctr"/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16-20 marks </a:t>
                      </a:r>
                      <a:endParaRPr lang="en-GB" sz="17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perceptive and detailed evaluation: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Evaluates critically and in detail the effect(s) on the reader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perceptive understanding of writer’s methods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Selects a judicious range of textual detail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Develops a convincing and critical response to the focus of the statement 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237"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3 </a:t>
                      </a:r>
                    </a:p>
                    <a:p>
                      <a:pPr algn="ctr"/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Clear, relevant evaluation </a:t>
                      </a:r>
                    </a:p>
                    <a:p>
                      <a:pPr algn="ctr"/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11-15 marks 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clear and relevant evaluation: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Evaluates clearly the effect(s) on the reader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clear understanding of writer’s methods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Selects a range of relevant textual references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Makes a clear and relevant response to the focus of the statement</a:t>
                      </a:r>
                      <a:endParaRPr lang="en-GB" sz="17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7362"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2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Some evaluation </a:t>
                      </a:r>
                    </a:p>
                    <a:p>
                      <a:pPr algn="ctr"/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6-10 marks</a:t>
                      </a:r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some attempts at evaluation: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Makes some evaluative comment(s) on effect(s) on the reader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some understanding of writer’s methods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Selects some appropriate textual reference(s)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Makes some response to the focus of the statement 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508">
                <a:tc>
                  <a:txBody>
                    <a:bodyPr/>
                    <a:lstStyle/>
                    <a:p>
                      <a:pPr algn="ctr"/>
                      <a:r>
                        <a:rPr lang="en-GB" sz="1700" b="1" i="0" u="sng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Limited</a:t>
                      </a:r>
                    </a:p>
                    <a:p>
                      <a:pPr algn="ctr"/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Simple, limited evaluation </a:t>
                      </a:r>
                    </a:p>
                    <a:p>
                      <a:pPr algn="ctr"/>
                      <a:r>
                        <a:rPr lang="en-GB" sz="1700" b="1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1-5 marks</a:t>
                      </a:r>
                      <a:endParaRPr lang="en-GB" sz="17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some, simple limited evaluation: </a:t>
                      </a:r>
                    </a:p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Makes simple, limited evaluative comment(s) on effect(s) on reader </a:t>
                      </a:r>
                    </a:p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Shows limited understanding of writer’s methods </a:t>
                      </a:r>
                    </a:p>
                    <a:p>
                      <a:r>
                        <a:rPr lang="en-US" sz="1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Selects simple, limited textual reference(s) Makes a simple, limited response to the focus of the statement </a:t>
                      </a:r>
                    </a:p>
                  </a:txBody>
                  <a:tcPr marL="128016" marR="128016" marT="64008" marB="6400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7024364-1365-88A9-9773-6D585186FFEB}"/>
              </a:ext>
            </a:extLst>
          </p:cNvPr>
          <p:cNvSpPr txBox="1">
            <a:spLocks/>
          </p:cNvSpPr>
          <p:nvPr/>
        </p:nvSpPr>
        <p:spPr>
          <a:xfrm>
            <a:off x="0" y="210902"/>
            <a:ext cx="7644477" cy="1477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Cooper Black" panose="0208090404030B020404" pitchFamily="18" charset="0"/>
              </a:rPr>
              <a:t>Question 4: Evaluate </a:t>
            </a:r>
            <a:br>
              <a:rPr lang="en-GB" sz="2800" dirty="0">
                <a:latin typeface="Cooper Black" panose="0208090404030B020404" pitchFamily="18" charset="0"/>
              </a:rPr>
            </a:br>
            <a:r>
              <a:rPr lang="en-GB" sz="2000" dirty="0" smtClean="0">
                <a:latin typeface="Cooper Black" panose="0208090404030B020404" pitchFamily="18" charset="0"/>
              </a:rPr>
              <a:t>20 </a:t>
            </a:r>
            <a:r>
              <a:rPr lang="en-GB" sz="2000" dirty="0">
                <a:latin typeface="Cooper Black" panose="0208090404030B020404" pitchFamily="18" charset="0"/>
              </a:rPr>
              <a:t>marks </a:t>
            </a:r>
            <a:br>
              <a:rPr lang="en-GB" sz="2000" dirty="0">
                <a:latin typeface="Cooper Black" panose="0208090404030B020404" pitchFamily="18" charset="0"/>
              </a:rPr>
            </a:br>
            <a:r>
              <a:rPr lang="en-GB" sz="2000" dirty="0">
                <a:latin typeface="Cooper Black" panose="0208090404030B020404" pitchFamily="18" charset="0"/>
              </a:rPr>
              <a:t>25 </a:t>
            </a:r>
            <a:r>
              <a:rPr lang="en-GB" sz="2000" dirty="0" smtClean="0">
                <a:latin typeface="Cooper Black" panose="0208090404030B020404" pitchFamily="18" charset="0"/>
              </a:rPr>
              <a:t>minutes</a:t>
            </a:r>
          </a:p>
          <a:p>
            <a:pPr algn="ctr"/>
            <a:r>
              <a:rPr lang="en-GB" sz="2000" dirty="0" smtClean="0">
                <a:latin typeface="Cooper Black" panose="0208090404030B020404" pitchFamily="18" charset="0"/>
              </a:rPr>
              <a:t>3 x dev paragraphs </a:t>
            </a:r>
            <a:endParaRPr lang="en-GB" sz="2000" dirty="0">
              <a:latin typeface="Cooper Black" panose="0208090404030B0204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38E1E-7B36-6353-D7DC-E85066E3AEB3}"/>
              </a:ext>
            </a:extLst>
          </p:cNvPr>
          <p:cNvSpPr txBox="1"/>
          <p:nvPr/>
        </p:nvSpPr>
        <p:spPr>
          <a:xfrm>
            <a:off x="496689" y="1980030"/>
            <a:ext cx="71477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b="1" dirty="0" smtClean="0">
                <a:solidFill>
                  <a:srgbClr val="0070C0"/>
                </a:solidFill>
              </a:rPr>
              <a:t>Point</a:t>
            </a:r>
            <a:r>
              <a:rPr lang="en-GB" sz="1600" b="1" dirty="0">
                <a:solidFill>
                  <a:srgbClr val="0070C0"/>
                </a:solidFill>
              </a:rPr>
              <a:t>: </a:t>
            </a:r>
            <a:endParaRPr lang="en-GB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smtClean="0"/>
              <a:t>I agree/partially agree with the statement when it says ‘_______’ because [identify a moment in the text that proves your point]. </a:t>
            </a:r>
            <a:endParaRPr lang="en-GB" sz="1600" b="1" dirty="0" smtClean="0"/>
          </a:p>
          <a:p>
            <a:endParaRPr lang="en-GB" sz="1600" b="1" dirty="0"/>
          </a:p>
          <a:p>
            <a:r>
              <a:rPr lang="en-GB" sz="1600" b="1" dirty="0" smtClean="0">
                <a:solidFill>
                  <a:srgbClr val="0070C0"/>
                </a:solidFill>
              </a:rPr>
              <a:t>2. Quote</a:t>
            </a:r>
            <a:r>
              <a:rPr lang="en-GB" sz="1600" b="1" dirty="0">
                <a:solidFill>
                  <a:srgbClr val="0070C0"/>
                </a:solidFill>
              </a:rPr>
              <a:t>: </a:t>
            </a:r>
          </a:p>
          <a:p>
            <a:r>
              <a:rPr lang="en-GB" sz="1600" b="1" dirty="0"/>
              <a:t>This is suggested by…</a:t>
            </a:r>
          </a:p>
          <a:p>
            <a:endParaRPr lang="en-GB" sz="1600" b="1" dirty="0"/>
          </a:p>
          <a:p>
            <a:endParaRPr lang="en-GB" sz="1600" b="1" dirty="0" smtClean="0">
              <a:solidFill>
                <a:srgbClr val="0070C0"/>
              </a:solidFill>
            </a:endParaRPr>
          </a:p>
          <a:p>
            <a:r>
              <a:rPr lang="en-GB" sz="1600" b="1" dirty="0" smtClean="0">
                <a:solidFill>
                  <a:srgbClr val="0070C0"/>
                </a:solidFill>
              </a:rPr>
              <a:t>3. Method</a:t>
            </a:r>
            <a:r>
              <a:rPr lang="en-GB" sz="1600" b="1" dirty="0">
                <a:solidFill>
                  <a:srgbClr val="0070C0"/>
                </a:solidFill>
              </a:rPr>
              <a:t>: </a:t>
            </a:r>
            <a:endParaRPr lang="en-GB" sz="1600" b="1" dirty="0" smtClean="0">
              <a:solidFill>
                <a:srgbClr val="0070C0"/>
              </a:solidFill>
            </a:endParaRPr>
          </a:p>
          <a:p>
            <a:r>
              <a:rPr lang="en-GB" sz="1600" b="1" dirty="0" smtClean="0"/>
              <a:t>Firstly</a:t>
            </a:r>
            <a:r>
              <a:rPr lang="en-GB" sz="1600" b="1" dirty="0"/>
              <a:t>, the </a:t>
            </a:r>
            <a:r>
              <a:rPr lang="en-GB" sz="1600" b="1" dirty="0" smtClean="0"/>
              <a:t>[language </a:t>
            </a:r>
            <a:r>
              <a:rPr lang="en-GB" sz="1600" b="1" dirty="0"/>
              <a:t>feature</a:t>
            </a:r>
            <a:r>
              <a:rPr lang="en-GB" sz="1600" b="1" dirty="0" smtClean="0"/>
              <a:t>] could imply…</a:t>
            </a:r>
            <a:endParaRPr lang="en-GB" sz="1600" b="1" dirty="0"/>
          </a:p>
          <a:p>
            <a:pPr marL="342900" indent="-342900">
              <a:buFont typeface="+mj-lt"/>
              <a:buAutoNum type="arabicPeriod"/>
            </a:pPr>
            <a:endParaRPr lang="en-GB" sz="1600" b="1" dirty="0"/>
          </a:p>
          <a:p>
            <a:r>
              <a:rPr lang="en-GB" sz="1600" b="1" dirty="0"/>
              <a:t>Furthermore, the writer uses the </a:t>
            </a:r>
            <a:r>
              <a:rPr lang="en-GB" sz="1600" b="1" dirty="0" smtClean="0"/>
              <a:t>[language </a:t>
            </a:r>
            <a:r>
              <a:rPr lang="en-GB" sz="1600" b="1" dirty="0"/>
              <a:t>feature] </a:t>
            </a:r>
            <a:r>
              <a:rPr lang="en-GB" sz="1600" b="1" dirty="0" smtClean="0"/>
              <a:t>suggest…</a:t>
            </a:r>
            <a:endParaRPr lang="en-GB" sz="1600" b="1" dirty="0"/>
          </a:p>
          <a:p>
            <a:endParaRPr lang="en-GB" sz="1600" b="1" dirty="0"/>
          </a:p>
          <a:p>
            <a:endParaRPr lang="en-GB" sz="1600" b="1" dirty="0" smtClean="0">
              <a:solidFill>
                <a:srgbClr val="0070C0"/>
              </a:solidFill>
            </a:endParaRPr>
          </a:p>
          <a:p>
            <a:r>
              <a:rPr lang="en-GB" sz="1600" b="1" dirty="0" smtClean="0">
                <a:solidFill>
                  <a:srgbClr val="0070C0"/>
                </a:solidFill>
              </a:rPr>
              <a:t>4. Effect:</a:t>
            </a:r>
            <a:endParaRPr lang="en-GB" sz="1600" b="1" dirty="0"/>
          </a:p>
          <a:p>
            <a:r>
              <a:rPr lang="en-US" sz="1600" b="1" dirty="0" smtClean="0"/>
              <a:t>This is so effective in guiding the reader’s response because it makes them feel…</a:t>
            </a:r>
          </a:p>
          <a:p>
            <a:endParaRPr lang="en-US" sz="1600" b="1" dirty="0"/>
          </a:p>
          <a:p>
            <a:r>
              <a:rPr lang="en-US" sz="1600" b="1" dirty="0" smtClean="0">
                <a:solidFill>
                  <a:srgbClr val="0070C0"/>
                </a:solidFill>
              </a:rPr>
              <a:t>5. Sandwich </a:t>
            </a:r>
          </a:p>
          <a:p>
            <a:r>
              <a:rPr lang="en-US" sz="1600" b="1" dirty="0" smtClean="0"/>
              <a:t>Therefore</a:t>
            </a:r>
            <a:r>
              <a:rPr lang="en-US" sz="1600" b="1" dirty="0"/>
              <a:t>, this clearly suggests that…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F8404-CE03-3BAD-2ADE-150F35362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35"/>
          <a:stretch/>
        </p:blipFill>
        <p:spPr>
          <a:xfrm>
            <a:off x="1397882" y="6553007"/>
            <a:ext cx="1264078" cy="981754"/>
          </a:xfrm>
          <a:prstGeom prst="rect">
            <a:avLst/>
          </a:prstGeom>
        </p:spPr>
      </p:pic>
      <p:pic>
        <p:nvPicPr>
          <p:cNvPr id="11" name="Picture 10" descr="Richard Lander School 介紹 | Uniform Map 制服地圖">
            <a:extLst>
              <a:ext uri="{FF2B5EF4-FFF2-40B4-BE49-F238E27FC236}">
                <a16:creationId xmlns:a16="http://schemas.microsoft.com/office/drawing/2014/main" id="{9690FF9B-32BE-2410-E437-43245EDE4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5" y="293307"/>
            <a:ext cx="904872" cy="9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55DA1F-20A3-40AE-09BA-772ECED7356B}"/>
              </a:ext>
            </a:extLst>
          </p:cNvPr>
          <p:cNvSpPr txBox="1"/>
          <p:nvPr/>
        </p:nvSpPr>
        <p:spPr>
          <a:xfrm>
            <a:off x="128337" y="1894368"/>
            <a:ext cx="368352" cy="4708981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</a:t>
            </a:r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Q</a:t>
            </a:r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M</a:t>
            </a:r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E</a:t>
            </a:r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FAF69-C47F-C02C-5824-F434AB740134}"/>
              </a:ext>
            </a:extLst>
          </p:cNvPr>
          <p:cNvSpPr txBox="1"/>
          <p:nvPr/>
        </p:nvSpPr>
        <p:spPr>
          <a:xfrm>
            <a:off x="188916" y="7632084"/>
            <a:ext cx="4399675" cy="286232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GB" sz="1600" b="1" u="sng" dirty="0" smtClean="0"/>
              <a:t>Language Features:</a:t>
            </a:r>
          </a:p>
          <a:p>
            <a:r>
              <a:rPr lang="en-GB" sz="1600" dirty="0" smtClean="0"/>
              <a:t>Word </a:t>
            </a:r>
          </a:p>
          <a:p>
            <a:r>
              <a:rPr lang="en-GB" sz="1600" dirty="0" smtClean="0"/>
              <a:t>Phrase </a:t>
            </a:r>
          </a:p>
          <a:p>
            <a:r>
              <a:rPr lang="en-GB" sz="1600" dirty="0" smtClean="0"/>
              <a:t>Imagery </a:t>
            </a:r>
          </a:p>
          <a:p>
            <a:endParaRPr lang="en-GB" sz="1600" dirty="0" smtClean="0"/>
          </a:p>
          <a:p>
            <a:r>
              <a:rPr lang="en-GB" sz="1600" dirty="0" smtClean="0"/>
              <a:t>Abstract noun</a:t>
            </a:r>
          </a:p>
          <a:p>
            <a:r>
              <a:rPr lang="en-GB" sz="1600" dirty="0" smtClean="0"/>
              <a:t>Verb</a:t>
            </a:r>
            <a:endParaRPr lang="en-GB" sz="1600" dirty="0"/>
          </a:p>
          <a:p>
            <a:r>
              <a:rPr lang="en-GB" sz="1600" dirty="0"/>
              <a:t>Adverb</a:t>
            </a:r>
          </a:p>
          <a:p>
            <a:r>
              <a:rPr lang="en-GB" sz="1600" dirty="0"/>
              <a:t>Adjective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Metaphor</a:t>
            </a:r>
            <a:endParaRPr lang="en-GB" sz="1600" dirty="0"/>
          </a:p>
          <a:p>
            <a:r>
              <a:rPr lang="en-GB" sz="1600" dirty="0" smtClean="0"/>
              <a:t>Simile</a:t>
            </a:r>
          </a:p>
          <a:p>
            <a:r>
              <a:rPr lang="en-GB" sz="1600" dirty="0"/>
              <a:t>Sensory language</a:t>
            </a:r>
          </a:p>
          <a:p>
            <a:r>
              <a:rPr lang="en-GB" sz="1600" dirty="0"/>
              <a:t>Personification</a:t>
            </a:r>
          </a:p>
          <a:p>
            <a:r>
              <a:rPr lang="en-GB" sz="1600" dirty="0"/>
              <a:t>Oxymoron</a:t>
            </a:r>
          </a:p>
          <a:p>
            <a:r>
              <a:rPr lang="en-GB" sz="1600" dirty="0" smtClean="0"/>
              <a:t>Alliteration</a:t>
            </a:r>
          </a:p>
          <a:p>
            <a:endParaRPr lang="en-GB" sz="1600" dirty="0"/>
          </a:p>
          <a:p>
            <a:r>
              <a:rPr lang="en-GB" sz="1600" dirty="0" smtClean="0"/>
              <a:t>Juxtaposition </a:t>
            </a:r>
            <a:endParaRPr lang="en-GB" sz="1600" dirty="0"/>
          </a:p>
          <a:p>
            <a:r>
              <a:rPr lang="en-GB" sz="1600" dirty="0" smtClean="0"/>
              <a:t>Plosive/fricative/sibilance   </a:t>
            </a:r>
            <a:endParaRPr lang="en-GB" sz="1600" dirty="0"/>
          </a:p>
          <a:p>
            <a:r>
              <a:rPr lang="en-GB" sz="1600" dirty="0"/>
              <a:t>Semantic field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24BD39-8E29-303C-83F1-C0A56C68D3CE}"/>
              </a:ext>
            </a:extLst>
          </p:cNvPr>
          <p:cNvSpPr txBox="1"/>
          <p:nvPr/>
        </p:nvSpPr>
        <p:spPr>
          <a:xfrm>
            <a:off x="4738248" y="6693317"/>
            <a:ext cx="2671770" cy="378565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Structural features:</a:t>
            </a:r>
          </a:p>
          <a:p>
            <a:r>
              <a:rPr lang="en-US" altLang="en-US" sz="1600" dirty="0"/>
              <a:t>Hook </a:t>
            </a:r>
          </a:p>
          <a:p>
            <a:r>
              <a:rPr lang="en-US" altLang="en-US" sz="1600" dirty="0" smtClean="0"/>
              <a:t>Motif </a:t>
            </a:r>
          </a:p>
          <a:p>
            <a:r>
              <a:rPr lang="en-US" altLang="en-US" sz="1600" dirty="0" smtClean="0"/>
              <a:t>Zooming in </a:t>
            </a:r>
          </a:p>
          <a:p>
            <a:r>
              <a:rPr lang="en-US" altLang="en-US" sz="1600" dirty="0" smtClean="0"/>
              <a:t>Foreshadowing</a:t>
            </a:r>
          </a:p>
          <a:p>
            <a:endParaRPr lang="en-US" altLang="en-US" sz="1600" dirty="0"/>
          </a:p>
          <a:p>
            <a:r>
              <a:rPr lang="en-US" altLang="en-US" sz="1600" dirty="0"/>
              <a:t>Shift in focus </a:t>
            </a:r>
          </a:p>
          <a:p>
            <a:r>
              <a:rPr lang="en-US" altLang="en-US" sz="1600" dirty="0" smtClean="0"/>
              <a:t>Shift </a:t>
            </a:r>
            <a:r>
              <a:rPr lang="en-US" altLang="en-US" sz="1600" dirty="0"/>
              <a:t>in perspective </a:t>
            </a:r>
          </a:p>
          <a:p>
            <a:r>
              <a:rPr lang="en-US" altLang="en-US" sz="1600" dirty="0"/>
              <a:t>Flashback </a:t>
            </a:r>
          </a:p>
          <a:p>
            <a:r>
              <a:rPr lang="en-US" altLang="en-US" sz="1600" dirty="0" smtClean="0"/>
              <a:t>Contrast </a:t>
            </a:r>
          </a:p>
          <a:p>
            <a:endParaRPr lang="en-US" altLang="en-US" sz="1600" dirty="0"/>
          </a:p>
          <a:p>
            <a:r>
              <a:rPr lang="en-US" altLang="en-US" sz="1600" dirty="0" smtClean="0"/>
              <a:t>Repetition </a:t>
            </a:r>
          </a:p>
          <a:p>
            <a:r>
              <a:rPr lang="en-US" altLang="en-US" sz="1600" dirty="0"/>
              <a:t>M</a:t>
            </a:r>
            <a:r>
              <a:rPr lang="en-US" altLang="en-US" sz="1600" dirty="0" smtClean="0"/>
              <a:t>otif</a:t>
            </a:r>
            <a:endParaRPr lang="en-US" altLang="en-US" sz="1600" dirty="0"/>
          </a:p>
          <a:p>
            <a:r>
              <a:rPr lang="en-US" altLang="en-US" sz="1600" dirty="0"/>
              <a:t>Cyclical </a:t>
            </a:r>
            <a:r>
              <a:rPr lang="en-US" altLang="en-US" sz="1600" dirty="0" smtClean="0"/>
              <a:t>structure</a:t>
            </a:r>
          </a:p>
          <a:p>
            <a:r>
              <a:rPr lang="en-US" altLang="en-US" sz="1600" dirty="0" smtClean="0"/>
              <a:t>Cliffhanger  </a:t>
            </a:r>
            <a:endParaRPr lang="en-US" alt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9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DE506B-B06A-6087-2EDD-D14EA5667A6B}"/>
              </a:ext>
            </a:extLst>
          </p:cNvPr>
          <p:cNvCxnSpPr>
            <a:cxnSpLocks/>
          </p:cNvCxnSpPr>
          <p:nvPr/>
        </p:nvCxnSpPr>
        <p:spPr>
          <a:xfrm>
            <a:off x="7559675" y="0"/>
            <a:ext cx="0" cy="106918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3DB09F-BD74-7FEC-6B19-F502B742CCBC}"/>
              </a:ext>
            </a:extLst>
          </p:cNvPr>
          <p:cNvSpPr txBox="1"/>
          <p:nvPr/>
        </p:nvSpPr>
        <p:spPr>
          <a:xfrm>
            <a:off x="7677642" y="1730376"/>
            <a:ext cx="3505352" cy="6463308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Light / Dark </a:t>
            </a:r>
            <a:endParaRPr lang="en-GB" dirty="0"/>
          </a:p>
          <a:p>
            <a:r>
              <a:rPr lang="en-GB" dirty="0" smtClean="0"/>
              <a:t>Incandescent (emitting light)</a:t>
            </a:r>
          </a:p>
          <a:p>
            <a:r>
              <a:rPr lang="en-GB" dirty="0" smtClean="0"/>
              <a:t>Halcyon </a:t>
            </a:r>
            <a:r>
              <a:rPr lang="en-GB" sz="1600" dirty="0" smtClean="0"/>
              <a:t>(golden, idealised, nostalgic)</a:t>
            </a:r>
            <a:endParaRPr lang="en-GB" dirty="0" smtClean="0"/>
          </a:p>
          <a:p>
            <a:r>
              <a:rPr lang="en-GB" dirty="0" smtClean="0"/>
              <a:t>Luminous</a:t>
            </a:r>
          </a:p>
          <a:p>
            <a:r>
              <a:rPr lang="en-GB" dirty="0" smtClean="0"/>
              <a:t>Saccharine (sweet, sentimental)   </a:t>
            </a:r>
          </a:p>
          <a:p>
            <a:r>
              <a:rPr lang="en-GB" dirty="0" smtClean="0"/>
              <a:t>Coruscating (flash or sparkle)</a:t>
            </a:r>
          </a:p>
          <a:p>
            <a:r>
              <a:rPr lang="en-GB" dirty="0" smtClean="0"/>
              <a:t>Translucent </a:t>
            </a:r>
          </a:p>
          <a:p>
            <a:endParaRPr lang="en-GB" dirty="0"/>
          </a:p>
          <a:p>
            <a:r>
              <a:rPr lang="en-GB" b="1" dirty="0" smtClean="0"/>
              <a:t>Time / Decay </a:t>
            </a:r>
            <a:endParaRPr lang="en-GB" dirty="0"/>
          </a:p>
          <a:p>
            <a:r>
              <a:rPr lang="en-GB" dirty="0" smtClean="0"/>
              <a:t>Ephemeral </a:t>
            </a:r>
          </a:p>
          <a:p>
            <a:r>
              <a:rPr lang="en-GB" dirty="0" smtClean="0"/>
              <a:t>Transitory </a:t>
            </a:r>
          </a:p>
          <a:p>
            <a:r>
              <a:rPr lang="en-GB" dirty="0" smtClean="0"/>
              <a:t>Nostalgic</a:t>
            </a:r>
          </a:p>
          <a:p>
            <a:r>
              <a:rPr lang="en-GB" dirty="0" smtClean="0"/>
              <a:t>Permanence</a:t>
            </a:r>
          </a:p>
          <a:p>
            <a:r>
              <a:rPr lang="en-GB" dirty="0" smtClean="0"/>
              <a:t>Languid </a:t>
            </a:r>
          </a:p>
          <a:p>
            <a:r>
              <a:rPr lang="en-GB" dirty="0" smtClean="0"/>
              <a:t>Sedate </a:t>
            </a:r>
          </a:p>
          <a:p>
            <a:endParaRPr lang="en-GB" dirty="0"/>
          </a:p>
          <a:p>
            <a:r>
              <a:rPr lang="en-GB" b="1" dirty="0" smtClean="0"/>
              <a:t>Eyes / Vision </a:t>
            </a:r>
            <a:endParaRPr lang="en-GB" b="1" dirty="0"/>
          </a:p>
          <a:p>
            <a:r>
              <a:rPr lang="en-GB" dirty="0" smtClean="0"/>
              <a:t>Penetrating</a:t>
            </a:r>
          </a:p>
          <a:p>
            <a:r>
              <a:rPr lang="en-GB" dirty="0" smtClean="0"/>
              <a:t>Lucid </a:t>
            </a:r>
          </a:p>
          <a:p>
            <a:r>
              <a:rPr lang="en-GB" dirty="0" smtClean="0"/>
              <a:t>Beaming </a:t>
            </a:r>
          </a:p>
          <a:p>
            <a:r>
              <a:rPr lang="en-GB" dirty="0" err="1" smtClean="0"/>
              <a:t>Epiphanic</a:t>
            </a:r>
            <a:r>
              <a:rPr lang="en-GB" dirty="0" smtClean="0"/>
              <a:t> </a:t>
            </a:r>
            <a:r>
              <a:rPr lang="en-GB" sz="1400" dirty="0" smtClean="0"/>
              <a:t>(relating to a sudden realisation)</a:t>
            </a:r>
            <a:endParaRPr lang="en-GB" dirty="0" smtClean="0"/>
          </a:p>
          <a:p>
            <a:r>
              <a:rPr lang="en-GB" dirty="0" smtClean="0"/>
              <a:t>Perceptive </a:t>
            </a:r>
          </a:p>
          <a:p>
            <a:r>
              <a:rPr lang="en-GB" dirty="0" smtClean="0"/>
              <a:t>Revelatory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4BC9B-3736-51FA-E57B-F6B4BAC5E14B}"/>
              </a:ext>
            </a:extLst>
          </p:cNvPr>
          <p:cNvSpPr txBox="1"/>
          <p:nvPr/>
        </p:nvSpPr>
        <p:spPr>
          <a:xfrm>
            <a:off x="11229482" y="1730376"/>
            <a:ext cx="3637355" cy="6463308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Light / Dark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 the gloaming (in the twilight)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Tenebrous (dark/ shadowy)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Stygian (very dark)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Shrouded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Cimmerian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Obscurity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Time / Decay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Tarnished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Corroded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Festering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Scabrous 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Desiccated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Eroded 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Eyes / Vision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Myopic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Distorted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Vacant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Glazed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Skewed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Occluded </a:t>
            </a:r>
            <a:r>
              <a:rPr lang="en-GB" sz="1600" dirty="0" smtClean="0">
                <a:solidFill>
                  <a:schemeClr val="bg1"/>
                </a:solidFill>
              </a:rPr>
              <a:t>(blocked or obstructed view)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2637E-43D0-91A7-D1BF-550D8D9DDDD6}"/>
              </a:ext>
            </a:extLst>
          </p:cNvPr>
          <p:cNvSpPr txBox="1"/>
          <p:nvPr/>
        </p:nvSpPr>
        <p:spPr>
          <a:xfrm>
            <a:off x="9827764" y="336671"/>
            <a:ext cx="2726586" cy="129881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960" b="1" u="sng" dirty="0" smtClean="0"/>
              <a:t>Possible Motifs:</a:t>
            </a:r>
          </a:p>
          <a:p>
            <a:pPr algn="ctr"/>
            <a:r>
              <a:rPr lang="en-GB" sz="1960" b="1" dirty="0" smtClean="0"/>
              <a:t>1. Light / dark </a:t>
            </a:r>
          </a:p>
          <a:p>
            <a:pPr algn="ctr"/>
            <a:r>
              <a:rPr lang="en-GB" sz="1960" b="1" dirty="0" smtClean="0"/>
              <a:t>2. Time/ decay </a:t>
            </a:r>
          </a:p>
          <a:p>
            <a:pPr algn="ctr"/>
            <a:r>
              <a:rPr lang="en-GB" sz="1960" b="1" dirty="0" smtClean="0"/>
              <a:t>3. Eyes / vision </a:t>
            </a:r>
            <a:endParaRPr lang="en-GB" sz="196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4051F-4E62-F1E2-4674-B630FB9FBF69}"/>
              </a:ext>
            </a:extLst>
          </p:cNvPr>
          <p:cNvSpPr txBox="1"/>
          <p:nvPr/>
        </p:nvSpPr>
        <p:spPr>
          <a:xfrm>
            <a:off x="547515" y="1816744"/>
            <a:ext cx="6376611" cy="60632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1. SINGLE SENTENCE PARAGRAPH</a:t>
            </a:r>
          </a:p>
          <a:p>
            <a:r>
              <a:rPr lang="en-GB" sz="1600" dirty="0" smtClean="0"/>
              <a:t>Time of day/ motif / use a semi-colon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3AF0A-7F14-C379-9F19-896F467BADEE}"/>
              </a:ext>
            </a:extLst>
          </p:cNvPr>
          <p:cNvSpPr txBox="1"/>
          <p:nvPr/>
        </p:nvSpPr>
        <p:spPr>
          <a:xfrm>
            <a:off x="525274" y="2743203"/>
            <a:ext cx="6376612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2. PANORAMIC</a:t>
            </a:r>
          </a:p>
          <a:p>
            <a:r>
              <a:rPr lang="en-US" sz="1600" dirty="0" smtClean="0"/>
              <a:t>Positive. Move from the top to bottom of the picture.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CC629-84DD-DAB2-AEFF-56442600F8AA}"/>
              </a:ext>
            </a:extLst>
          </p:cNvPr>
          <p:cNvSpPr txBox="1"/>
          <p:nvPr/>
        </p:nvSpPr>
        <p:spPr>
          <a:xfrm>
            <a:off x="508430" y="3912128"/>
            <a:ext cx="641569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3. ZOOM</a:t>
            </a:r>
          </a:p>
          <a:p>
            <a:r>
              <a:rPr lang="en-GB" sz="1600" dirty="0"/>
              <a:t>Zoom in </a:t>
            </a:r>
            <a:r>
              <a:rPr lang="en-GB" sz="1600" dirty="0" smtClean="0"/>
              <a:t>on one aspect of the image – use sensory language </a:t>
            </a:r>
            <a:endParaRPr lang="en-GB" sz="1600" dirty="0"/>
          </a:p>
          <a:p>
            <a:r>
              <a:rPr lang="en-US" sz="1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D4A5F-7D13-88FC-30F9-3A532651B437}"/>
              </a:ext>
            </a:extLst>
          </p:cNvPr>
          <p:cNvSpPr txBox="1"/>
          <p:nvPr/>
        </p:nvSpPr>
        <p:spPr>
          <a:xfrm>
            <a:off x="484220" y="6162104"/>
            <a:ext cx="646214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5. </a:t>
            </a:r>
            <a:r>
              <a:rPr lang="en-US" sz="1600" b="1" dirty="0" smtClean="0"/>
              <a:t>SHIFT</a:t>
            </a:r>
            <a:endParaRPr lang="en-US" sz="1600" dirty="0"/>
          </a:p>
          <a:p>
            <a:r>
              <a:rPr lang="en-US" sz="1600" dirty="0" smtClean="0"/>
              <a:t>Negative – reference the passing of time, corrupt images used in paragraph 2. </a:t>
            </a:r>
            <a:r>
              <a:rPr lang="en-US" sz="1600" b="1" dirty="0" smtClean="0"/>
              <a:t>  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68A02-4DC6-F1A2-03BD-B53354E2040C}"/>
              </a:ext>
            </a:extLst>
          </p:cNvPr>
          <p:cNvSpPr txBox="1"/>
          <p:nvPr/>
        </p:nvSpPr>
        <p:spPr>
          <a:xfrm>
            <a:off x="476090" y="7231536"/>
            <a:ext cx="644803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6. CYCLICAL STRUCTURE</a:t>
            </a:r>
          </a:p>
          <a:p>
            <a:r>
              <a:rPr lang="en-GB" sz="1600" dirty="0" smtClean="0"/>
              <a:t>Revisit your motif and image used in the opening paragraph, but change slightly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26D89-07ED-9014-5CFC-85B2B3EE1B12}"/>
              </a:ext>
            </a:extLst>
          </p:cNvPr>
          <p:cNvSpPr txBox="1"/>
          <p:nvPr/>
        </p:nvSpPr>
        <p:spPr>
          <a:xfrm>
            <a:off x="484220" y="5079119"/>
            <a:ext cx="643990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4. SINGLE SENTENCE PARAGRAPH</a:t>
            </a:r>
          </a:p>
          <a:p>
            <a:r>
              <a:rPr lang="en-US" sz="1600" dirty="0"/>
              <a:t>Emphasise the key feeling of your description in one </a:t>
            </a:r>
            <a:r>
              <a:rPr lang="en-US" sz="1600" dirty="0" smtClean="0"/>
              <a:t>line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F5D73E0-8CEE-CF6A-FD6D-5A304CD05807}"/>
              </a:ext>
            </a:extLst>
          </p:cNvPr>
          <p:cNvSpPr txBox="1">
            <a:spLocks/>
          </p:cNvSpPr>
          <p:nvPr/>
        </p:nvSpPr>
        <p:spPr>
          <a:xfrm>
            <a:off x="-531523" y="-45601"/>
            <a:ext cx="8748988" cy="180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latin typeface="Cooper Black" panose="0208090404030B020404" pitchFamily="18" charset="0"/>
              </a:rPr>
              <a:t>Paper </a:t>
            </a:r>
            <a:r>
              <a:rPr lang="en-GB" sz="3200" b="1" dirty="0">
                <a:latin typeface="Cooper Black" panose="0208090404030B020404" pitchFamily="18" charset="0"/>
              </a:rPr>
              <a:t>1: Question 5</a:t>
            </a:r>
            <a:br>
              <a:rPr lang="en-GB" sz="3200" b="1" dirty="0">
                <a:latin typeface="Cooper Black" panose="0208090404030B020404" pitchFamily="18" charset="0"/>
              </a:rPr>
            </a:br>
            <a:r>
              <a:rPr lang="en-GB" sz="2000" dirty="0">
                <a:latin typeface="Cooper Black" panose="0208090404030B020404" pitchFamily="18" charset="0"/>
              </a:rPr>
              <a:t>40 marks </a:t>
            </a:r>
            <a:br>
              <a:rPr lang="en-GB" sz="2000" dirty="0">
                <a:latin typeface="Cooper Black" panose="0208090404030B020404" pitchFamily="18" charset="0"/>
              </a:rPr>
            </a:br>
            <a:r>
              <a:rPr lang="en-GB" sz="2000" i="1" dirty="0">
                <a:latin typeface="Cooper Black" panose="0208090404030B020404" pitchFamily="18" charset="0"/>
              </a:rPr>
              <a:t>45 </a:t>
            </a:r>
            <a:r>
              <a:rPr lang="en-GB" sz="2000" i="1" dirty="0" smtClean="0">
                <a:latin typeface="Cooper Black" panose="0208090404030B020404" pitchFamily="18" charset="0"/>
              </a:rPr>
              <a:t>minutes</a:t>
            </a:r>
          </a:p>
          <a:p>
            <a:pPr algn="ctr"/>
            <a:r>
              <a:rPr lang="en-GB" sz="2000" dirty="0" smtClean="0">
                <a:latin typeface="Cooper Black" panose="0208090404030B020404" pitchFamily="18" charset="0"/>
              </a:rPr>
              <a:t>6 x paragraph structure </a:t>
            </a:r>
            <a:endParaRPr lang="en-GB" sz="2400" dirty="0">
              <a:latin typeface="Cooper Black" panose="0208090404030B0204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5D583-6507-6AFA-9FA5-2407A1C4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60"/>
          <a:stretch/>
        </p:blipFill>
        <p:spPr>
          <a:xfrm>
            <a:off x="8117184" y="106977"/>
            <a:ext cx="1516140" cy="1325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DF2422-1AFA-C482-59E0-EE252CEC4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98"/>
          <a:stretch/>
        </p:blipFill>
        <p:spPr>
          <a:xfrm>
            <a:off x="12748790" y="386270"/>
            <a:ext cx="1539707" cy="1325721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3024D18F-E64C-5D46-3377-B30B4841DE2D}"/>
              </a:ext>
            </a:extLst>
          </p:cNvPr>
          <p:cNvSpPr/>
          <p:nvPr/>
        </p:nvSpPr>
        <p:spPr>
          <a:xfrm>
            <a:off x="3559532" y="2423064"/>
            <a:ext cx="214312" cy="2820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C4AF48C-5D59-2ECB-1AA4-E1C356B18BEA}"/>
              </a:ext>
            </a:extLst>
          </p:cNvPr>
          <p:cNvSpPr/>
          <p:nvPr/>
        </p:nvSpPr>
        <p:spPr>
          <a:xfrm>
            <a:off x="3559532" y="3610979"/>
            <a:ext cx="214312" cy="2820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4ACA5EA6-E62B-C85E-223D-DC379D74E2D3}"/>
              </a:ext>
            </a:extLst>
          </p:cNvPr>
          <p:cNvSpPr/>
          <p:nvPr/>
        </p:nvSpPr>
        <p:spPr>
          <a:xfrm>
            <a:off x="3560029" y="4784912"/>
            <a:ext cx="214312" cy="2820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04CA7E2-DE41-0033-510B-6DA0269D719E}"/>
              </a:ext>
            </a:extLst>
          </p:cNvPr>
          <p:cNvSpPr/>
          <p:nvPr/>
        </p:nvSpPr>
        <p:spPr>
          <a:xfrm>
            <a:off x="3543128" y="5895455"/>
            <a:ext cx="214312" cy="2820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44DD6D9-4A20-9A0D-83D8-B15E85321B95}"/>
              </a:ext>
            </a:extLst>
          </p:cNvPr>
          <p:cNvSpPr/>
          <p:nvPr/>
        </p:nvSpPr>
        <p:spPr>
          <a:xfrm>
            <a:off x="3534884" y="6993101"/>
            <a:ext cx="214312" cy="28203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F23F4E4-3D11-7D14-393F-C0507B6BA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 bwMode="auto">
          <a:xfrm>
            <a:off x="96188" y="8413188"/>
            <a:ext cx="1931364" cy="16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chard Lander School 介紹 | Uniform Map 制服地圖">
            <a:extLst>
              <a:ext uri="{FF2B5EF4-FFF2-40B4-BE49-F238E27FC236}">
                <a16:creationId xmlns:a16="http://schemas.microsoft.com/office/drawing/2014/main" id="{728B7C70-AC13-3157-9CE4-3B0E76D24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3" y="106977"/>
            <a:ext cx="477022" cy="47702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A2637E-43D0-91A7-D1BF-550D8D9DDDD6}"/>
              </a:ext>
            </a:extLst>
          </p:cNvPr>
          <p:cNvSpPr txBox="1"/>
          <p:nvPr/>
        </p:nvSpPr>
        <p:spPr>
          <a:xfrm>
            <a:off x="7677642" y="8299285"/>
            <a:ext cx="7270797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sz="1600" b="1" u="sng" dirty="0" smtClean="0"/>
              <a:t>Possible sentence structures:</a:t>
            </a:r>
            <a:endParaRPr lang="en-GB" sz="1600" b="1" dirty="0"/>
          </a:p>
          <a:p>
            <a:r>
              <a:rPr lang="en-GB" sz="1600" b="1" dirty="0" smtClean="0">
                <a:solidFill>
                  <a:srgbClr val="FF0000"/>
                </a:solidFill>
              </a:rPr>
              <a:t>1. Antithesis </a:t>
            </a:r>
          </a:p>
          <a:p>
            <a:r>
              <a:rPr lang="en-GB" sz="1600" b="1" dirty="0" smtClean="0"/>
              <a:t>Example: </a:t>
            </a:r>
            <a:r>
              <a:rPr lang="en-GB" sz="1600" b="1" i="1" dirty="0" smtClean="0"/>
              <a:t>Quietly, she was full of hope, yet burdened by despair.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2. Anaphora</a:t>
            </a:r>
          </a:p>
          <a:p>
            <a:r>
              <a:rPr lang="en-GB" sz="1600" b="1" dirty="0" smtClean="0"/>
              <a:t>Example: </a:t>
            </a:r>
            <a:r>
              <a:rPr lang="en-GB" sz="1600" b="1" i="1" dirty="0" smtClean="0"/>
              <a:t>She saw the broken windows. She saw the shattered glass. She saw the silence that followed</a:t>
            </a:r>
            <a:r>
              <a:rPr lang="en-GB" sz="1600" b="1" dirty="0" smtClean="0"/>
              <a:t>. 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3. Minor sentence</a:t>
            </a:r>
          </a:p>
          <a:p>
            <a:r>
              <a:rPr lang="en-GB" sz="1600" b="1" dirty="0" smtClean="0"/>
              <a:t>Example: </a:t>
            </a:r>
            <a:r>
              <a:rPr lang="en-GB" sz="1600" b="1" i="1" dirty="0" smtClean="0"/>
              <a:t>Silence.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AFAF69-C47F-C02C-5824-F434AB740134}"/>
              </a:ext>
            </a:extLst>
          </p:cNvPr>
          <p:cNvSpPr txBox="1"/>
          <p:nvPr/>
        </p:nvSpPr>
        <p:spPr>
          <a:xfrm>
            <a:off x="4205305" y="8206953"/>
            <a:ext cx="2741061" cy="224676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numCol="1" rtlCol="0">
            <a:spAutoFit/>
          </a:bodyPr>
          <a:lstStyle/>
          <a:p>
            <a:r>
              <a:rPr lang="en-GB" sz="1400" b="1" u="sng" dirty="0" smtClean="0"/>
              <a:t>Language Features:</a:t>
            </a:r>
          </a:p>
          <a:p>
            <a:r>
              <a:rPr lang="en-GB" sz="1400" dirty="0" smtClean="0"/>
              <a:t>Metaphor</a:t>
            </a:r>
            <a:endParaRPr lang="en-GB" sz="1400" dirty="0"/>
          </a:p>
          <a:p>
            <a:r>
              <a:rPr lang="en-GB" sz="1400" dirty="0" smtClean="0"/>
              <a:t>Simile</a:t>
            </a:r>
          </a:p>
          <a:p>
            <a:r>
              <a:rPr lang="en-GB" sz="1400" dirty="0"/>
              <a:t>Sensory language</a:t>
            </a:r>
          </a:p>
          <a:p>
            <a:r>
              <a:rPr lang="en-GB" sz="1400" dirty="0"/>
              <a:t>Personification</a:t>
            </a:r>
          </a:p>
          <a:p>
            <a:r>
              <a:rPr lang="en-GB" sz="1400" dirty="0"/>
              <a:t>Oxymoron</a:t>
            </a:r>
          </a:p>
          <a:p>
            <a:r>
              <a:rPr lang="en-GB" sz="1400" dirty="0" smtClean="0"/>
              <a:t>Alliteration</a:t>
            </a:r>
            <a:endParaRPr lang="en-GB" sz="1400" dirty="0"/>
          </a:p>
          <a:p>
            <a:r>
              <a:rPr lang="en-GB" sz="1400" dirty="0" smtClean="0"/>
              <a:t>Juxtaposition </a:t>
            </a:r>
            <a:endParaRPr lang="en-GB" sz="1400" dirty="0"/>
          </a:p>
          <a:p>
            <a:r>
              <a:rPr lang="en-GB" sz="1400" dirty="0" smtClean="0"/>
              <a:t>Plosive/fricative/sibilance   </a:t>
            </a:r>
            <a:endParaRPr lang="en-GB" sz="1400" dirty="0"/>
          </a:p>
          <a:p>
            <a:r>
              <a:rPr lang="en-GB" sz="1400" dirty="0"/>
              <a:t>Semantic field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2A5B-094B-497D-A7AC-49362DF0B7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57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>
            <a:extLst>
              <a:ext uri="{FF2B5EF4-FFF2-40B4-BE49-F238E27FC236}">
                <a16:creationId xmlns:a16="http://schemas.microsoft.com/office/drawing/2014/main" id="{6DED3CEB-1411-490A-9920-854E2761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7" t="22102" r="36185" b="51143"/>
          <a:stretch>
            <a:fillRect/>
          </a:stretch>
        </p:blipFill>
        <p:spPr bwMode="auto">
          <a:xfrm>
            <a:off x="11409169" y="1356279"/>
            <a:ext cx="3270719" cy="23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">
            <a:extLst>
              <a:ext uri="{FF2B5EF4-FFF2-40B4-BE49-F238E27FC236}">
                <a16:creationId xmlns:a16="http://schemas.microsoft.com/office/drawing/2014/main" id="{45E4BBA2-7C84-4B4F-812F-7A8B8989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8214" r="58415" b="45889"/>
          <a:stretch>
            <a:fillRect/>
          </a:stretch>
        </p:blipFill>
        <p:spPr bwMode="auto">
          <a:xfrm>
            <a:off x="8218971" y="1466866"/>
            <a:ext cx="3067415" cy="2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8F4EA484-9521-49E3-AE69-1A1799E7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60625" r="36613" b="13583"/>
          <a:stretch>
            <a:fillRect/>
          </a:stretch>
        </p:blipFill>
        <p:spPr bwMode="auto">
          <a:xfrm>
            <a:off x="4853673" y="1494825"/>
            <a:ext cx="3242515" cy="23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3">
            <a:extLst>
              <a:ext uri="{FF2B5EF4-FFF2-40B4-BE49-F238E27FC236}">
                <a16:creationId xmlns:a16="http://schemas.microsoft.com/office/drawing/2014/main" id="{36A632F2-D0FB-4761-9341-1E3530F01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144" y="4046738"/>
            <a:ext cx="2502985" cy="35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0BD67E69-AA5F-479F-B36E-2029205A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751" r="14563"/>
          <a:stretch>
            <a:fillRect/>
          </a:stretch>
        </p:blipFill>
        <p:spPr bwMode="auto">
          <a:xfrm>
            <a:off x="5640369" y="4046738"/>
            <a:ext cx="2578602" cy="35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8" descr="https://images-na.ssl-images-amazon.com/images/I/41r4QyfFxmL._SY357_BO1,204,203,200_.jpg">
            <a:extLst>
              <a:ext uri="{FF2B5EF4-FFF2-40B4-BE49-F238E27FC236}">
                <a16:creationId xmlns:a16="http://schemas.microsoft.com/office/drawing/2014/main" id="{BA178791-CB64-45BB-A4FD-53354EDD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276" y="7889061"/>
            <a:ext cx="3270719" cy="235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2" descr="https://images-na.ssl-images-amazon.com/images/I/41-M7NRvSaL._SY353_BO1,204,203,200_.jpg">
            <a:extLst>
              <a:ext uri="{FF2B5EF4-FFF2-40B4-BE49-F238E27FC236}">
                <a16:creationId xmlns:a16="http://schemas.microsoft.com/office/drawing/2014/main" id="{B391DAA4-F620-4E2E-B75A-2AB2F049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23" y="7837864"/>
            <a:ext cx="3270719" cy="232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1">
            <a:extLst>
              <a:ext uri="{FF2B5EF4-FFF2-40B4-BE49-F238E27FC236}">
                <a16:creationId xmlns:a16="http://schemas.microsoft.com/office/drawing/2014/main" id="{4663B751-8724-4B14-B270-F1530DE0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31575" r="40973" b="33359"/>
          <a:stretch>
            <a:fillRect/>
          </a:stretch>
        </p:blipFill>
        <p:spPr bwMode="auto">
          <a:xfrm>
            <a:off x="8648946" y="4046738"/>
            <a:ext cx="2637440" cy="35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E9342479-E5CE-4FD4-8D0D-3A20149DF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40218" r="40042" b="42001"/>
          <a:stretch>
            <a:fillRect/>
          </a:stretch>
        </p:blipFill>
        <p:spPr bwMode="auto">
          <a:xfrm>
            <a:off x="7672332" y="7837864"/>
            <a:ext cx="3614054" cy="24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>
            <a:extLst>
              <a:ext uri="{FF2B5EF4-FFF2-40B4-BE49-F238E27FC236}">
                <a16:creationId xmlns:a16="http://schemas.microsoft.com/office/drawing/2014/main" id="{FD4CA2EC-AA12-4959-9946-CC3F82E0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131" y="1198916"/>
            <a:ext cx="259979" cy="35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46" tIns="42523" rIns="85046" bIns="4252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674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DA326A78-1397-4B88-9F99-3DC340E2D36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358246" y="1002678"/>
            <a:ext cx="4290700" cy="36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46" tIns="42523" rIns="85046" bIns="42523" numCol="1" anchor="ctr" anchorCtr="0" compatLnSpc="1">
            <a:prstTxWarp prst="textNoShape">
              <a:avLst/>
            </a:prstTxWarp>
            <a:spAutoFit/>
          </a:bodyPr>
          <a:lstStyle/>
          <a:p>
            <a:pPr defTabSz="850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www.flipscocards.com (£2.99)   </a:t>
            </a:r>
            <a:endParaRPr lang="en-GB" altLang="en-US" sz="1200" b="1" dirty="0"/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C0441A75-76E3-41D9-BA2B-9159AE57A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875" y="1550428"/>
            <a:ext cx="1725375" cy="24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46" tIns="42523" rIns="85046" bIns="4252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0461">
              <a:tabLst>
                <a:tab pos="928716" algn="l"/>
              </a:tabLst>
            </a:pPr>
            <a:r>
              <a:rPr lang="en-GB" altLang="en-US" sz="102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lang="en-GB" altLang="en-US" sz="1674" dirty="0"/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E859304C-8CCC-4397-A079-6B7903CB2B2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38549" y="521372"/>
            <a:ext cx="3891105" cy="62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046" tIns="42523" rIns="85046" bIns="42523" numCol="1" anchor="ctr" anchorCtr="0" compatLnSpc="1">
            <a:prstTxWarp prst="textNoShape">
              <a:avLst/>
            </a:prstTxWarp>
            <a:spAutoFit/>
          </a:bodyPr>
          <a:lstStyle/>
          <a:p>
            <a:pPr defTabSz="850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472" b="1" dirty="0">
                <a:solidFill>
                  <a:srgbClr val="002060"/>
                </a:solidFill>
              </a:rPr>
              <a:t>Revision Guides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981" y="1466866"/>
            <a:ext cx="3138537" cy="2273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6623" y="4033968"/>
            <a:ext cx="2828166" cy="3702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274" y="7782692"/>
            <a:ext cx="3581449" cy="24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4506EC-FA3B-4C38-889B-26D494B9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Homework 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Weekly </a:t>
            </a:r>
            <a:r>
              <a:rPr lang="en-GB" sz="3600" dirty="0"/>
              <a:t>Homework: Language &amp; </a:t>
            </a:r>
            <a:r>
              <a:rPr lang="en-GB" sz="3600" dirty="0" smtClean="0"/>
              <a:t>Literature</a:t>
            </a:r>
          </a:p>
          <a:p>
            <a:pPr marL="0" indent="0">
              <a:buNone/>
            </a:pPr>
            <a:r>
              <a:rPr lang="en-GB" sz="3600" b="1" dirty="0" smtClean="0"/>
              <a:t>Two </a:t>
            </a:r>
            <a:r>
              <a:rPr lang="en-GB" sz="3600" b="1" dirty="0"/>
              <a:t>homework tasks each week:</a:t>
            </a:r>
            <a:r>
              <a:rPr lang="en-GB" sz="3600" dirty="0"/>
              <a:t> one for </a:t>
            </a:r>
            <a:r>
              <a:rPr lang="en-GB" sz="3600" b="1" dirty="0"/>
              <a:t>Language</a:t>
            </a:r>
            <a:r>
              <a:rPr lang="en-GB" sz="3600" dirty="0"/>
              <a:t> and one for </a:t>
            </a:r>
            <a:r>
              <a:rPr lang="en-GB" sz="3600" b="1" dirty="0"/>
              <a:t>Literature</a:t>
            </a:r>
            <a:r>
              <a:rPr lang="en-GB" sz="3600" dirty="0"/>
              <a:t>.</a:t>
            </a:r>
          </a:p>
          <a:p>
            <a:r>
              <a:rPr lang="en-GB" sz="3600" dirty="0"/>
              <a:t>The </a:t>
            </a:r>
            <a:r>
              <a:rPr lang="en-GB" sz="3600" b="1" dirty="0"/>
              <a:t>PowerPoints</a:t>
            </a:r>
            <a:r>
              <a:rPr lang="en-GB" sz="3600" dirty="0"/>
              <a:t> </a:t>
            </a:r>
            <a:r>
              <a:rPr lang="en-GB" sz="3600" dirty="0" smtClean="0"/>
              <a:t>on Satchel explain </a:t>
            </a:r>
            <a:r>
              <a:rPr lang="en-GB" sz="3600" dirty="0"/>
              <a:t>exactly what to do for each task.</a:t>
            </a:r>
          </a:p>
          <a:p>
            <a:pPr marL="0" indent="0">
              <a:buNone/>
            </a:pPr>
            <a:r>
              <a:rPr lang="en-GB" sz="3600" dirty="0"/>
              <a:t>Language (Paper 2, Question </a:t>
            </a:r>
            <a:r>
              <a:rPr lang="en-GB" sz="3600" dirty="0" smtClean="0"/>
              <a:t>5). They </a:t>
            </a:r>
            <a:r>
              <a:rPr lang="en-GB" sz="3600" dirty="0"/>
              <a:t>will follow a </a:t>
            </a:r>
            <a:r>
              <a:rPr lang="en-GB" sz="3600" b="1" dirty="0"/>
              <a:t>two-week cycle</a:t>
            </a:r>
            <a:r>
              <a:rPr lang="en-GB" sz="3600" dirty="0"/>
              <a:t>:</a:t>
            </a:r>
          </a:p>
          <a:p>
            <a:pPr lvl="1"/>
            <a:r>
              <a:rPr lang="en-GB" sz="3600" b="1" dirty="0"/>
              <a:t>Week B:</a:t>
            </a:r>
            <a:r>
              <a:rPr lang="en-GB" sz="3600" dirty="0"/>
              <a:t> </a:t>
            </a:r>
            <a:r>
              <a:rPr lang="en-GB" sz="3600" b="1" dirty="0"/>
              <a:t>Plan</a:t>
            </a:r>
            <a:r>
              <a:rPr lang="en-GB" sz="3600" dirty="0"/>
              <a:t> a response to </a:t>
            </a:r>
            <a:r>
              <a:rPr lang="en-GB" sz="3600" b="1" dirty="0"/>
              <a:t>Paper 2, Question 5</a:t>
            </a:r>
            <a:r>
              <a:rPr lang="en-GB" sz="3600" dirty="0"/>
              <a:t>.</a:t>
            </a:r>
          </a:p>
          <a:p>
            <a:pPr lvl="1"/>
            <a:r>
              <a:rPr lang="en-GB" sz="3600" b="1" dirty="0"/>
              <a:t>Week A:</a:t>
            </a:r>
            <a:r>
              <a:rPr lang="en-GB" sz="3600" dirty="0"/>
              <a:t> </a:t>
            </a:r>
            <a:r>
              <a:rPr lang="en-GB" sz="3600" b="1" dirty="0"/>
              <a:t>Write</a:t>
            </a:r>
            <a:r>
              <a:rPr lang="en-GB" sz="3600" dirty="0"/>
              <a:t> the full response.</a:t>
            </a:r>
          </a:p>
          <a:p>
            <a:pPr marL="0" indent="0">
              <a:buNone/>
            </a:pPr>
            <a:r>
              <a:rPr lang="en-GB" sz="3600" dirty="0"/>
              <a:t>Literature (Poetry)Create </a:t>
            </a:r>
            <a:r>
              <a:rPr lang="en-GB" sz="3600" b="1" dirty="0"/>
              <a:t>four flashcards</a:t>
            </a:r>
            <a:r>
              <a:rPr lang="en-GB" sz="3600" dirty="0"/>
              <a:t> for the </a:t>
            </a:r>
            <a:r>
              <a:rPr lang="en-GB" sz="3600" b="1" dirty="0"/>
              <a:t>specified poems</a:t>
            </a:r>
            <a:r>
              <a:rPr lang="en-GB" sz="3600" dirty="0"/>
              <a:t>.</a:t>
            </a:r>
          </a:p>
          <a:p>
            <a:r>
              <a:rPr lang="en-GB" sz="3600" b="1" dirty="0"/>
              <a:t>Remember:</a:t>
            </a:r>
            <a:r>
              <a:rPr lang="en-GB" sz="3600" dirty="0"/>
              <a:t> one of these </a:t>
            </a:r>
            <a:r>
              <a:rPr lang="en-GB" sz="3600" dirty="0" smtClean="0"/>
              <a:t>will be </a:t>
            </a:r>
            <a:r>
              <a:rPr lang="en-GB" sz="3600" dirty="0"/>
              <a:t>the </a:t>
            </a:r>
            <a:r>
              <a:rPr lang="en-GB" sz="3600" b="1" dirty="0"/>
              <a:t>named poem in the exam</a:t>
            </a:r>
            <a:r>
              <a:rPr lang="en-GB" sz="3600" dirty="0"/>
              <a:t>, so </a:t>
            </a:r>
            <a:r>
              <a:rPr lang="en-GB" sz="3600" dirty="0" smtClean="0"/>
              <a:t>they should</a:t>
            </a:r>
            <a:r>
              <a:rPr lang="en-GB" sz="3600" dirty="0"/>
              <a:t> </a:t>
            </a:r>
            <a:r>
              <a:rPr lang="en-GB" sz="3600" b="1" dirty="0"/>
              <a:t>learn</a:t>
            </a:r>
            <a:r>
              <a:rPr lang="en-GB" sz="3600" dirty="0"/>
              <a:t> </a:t>
            </a:r>
            <a:r>
              <a:rPr lang="en-GB" sz="3600" dirty="0" smtClean="0"/>
              <a:t>their </a:t>
            </a:r>
            <a:r>
              <a:rPr lang="en-GB" sz="3600" dirty="0"/>
              <a:t>flashcards thoroughly.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35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846388"/>
            <a:ext cx="13039725" cy="6783387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Literature: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66" y="320810"/>
            <a:ext cx="8021400" cy="4630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6" y="4950854"/>
            <a:ext cx="8021400" cy="51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1183358"/>
          </a:xfrm>
        </p:spPr>
        <p:txBody>
          <a:bodyPr/>
          <a:lstStyle/>
          <a:p>
            <a:r>
              <a:rPr lang="en-GB" b="1" dirty="0" smtClean="0"/>
              <a:t>Year 11 Plan: Autumn Term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455" y="2858901"/>
            <a:ext cx="13040439" cy="43547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B0F0"/>
                </a:solidFill>
              </a:rPr>
              <a:t>English Language: </a:t>
            </a:r>
          </a:p>
          <a:p>
            <a:pPr marL="0" indent="0">
              <a:buNone/>
            </a:pPr>
            <a:r>
              <a:rPr lang="en-GB" b="1" dirty="0" smtClean="0"/>
              <a:t>Mini-mocks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00B0F0"/>
                </a:solidFill>
              </a:rPr>
              <a:t>English Literature: </a:t>
            </a:r>
          </a:p>
          <a:p>
            <a:pPr marL="0" indent="0">
              <a:buNone/>
            </a:pPr>
            <a:r>
              <a:rPr lang="en-GB" b="1" dirty="0" smtClean="0"/>
              <a:t>An Inspector Calls </a:t>
            </a:r>
          </a:p>
          <a:p>
            <a:pPr marL="0" indent="0">
              <a:buNone/>
            </a:pPr>
            <a:r>
              <a:rPr lang="en-GB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0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137" y="366042"/>
            <a:ext cx="7379076" cy="96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</a:rPr>
              <a:t>The Booklets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3971070"/>
            <a:ext cx="8344635" cy="596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799" y="1339918"/>
            <a:ext cx="7575553" cy="5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1B2F00-5C0E-4206-8528-8024326F52C7}"/>
              </a:ext>
            </a:extLst>
          </p:cNvPr>
          <p:cNvSpPr txBox="1"/>
          <p:nvPr/>
        </p:nvSpPr>
        <p:spPr>
          <a:xfrm>
            <a:off x="326180" y="353489"/>
            <a:ext cx="14583619" cy="10021333"/>
          </a:xfrm>
          <a:custGeom>
            <a:avLst/>
            <a:gdLst>
              <a:gd name="connsiteX0" fmla="*/ 0 w 8768357"/>
              <a:gd name="connsiteY0" fmla="*/ 0 h 6290716"/>
              <a:gd name="connsiteX1" fmla="*/ 849856 w 8768357"/>
              <a:gd name="connsiteY1" fmla="*/ 0 h 6290716"/>
              <a:gd name="connsiteX2" fmla="*/ 1261294 w 8768357"/>
              <a:gd name="connsiteY2" fmla="*/ 0 h 6290716"/>
              <a:gd name="connsiteX3" fmla="*/ 2111151 w 8768357"/>
              <a:gd name="connsiteY3" fmla="*/ 0 h 6290716"/>
              <a:gd name="connsiteX4" fmla="*/ 2873323 w 8768357"/>
              <a:gd name="connsiteY4" fmla="*/ 0 h 6290716"/>
              <a:gd name="connsiteX5" fmla="*/ 3723179 w 8768357"/>
              <a:gd name="connsiteY5" fmla="*/ 0 h 6290716"/>
              <a:gd name="connsiteX6" fmla="*/ 4573035 w 8768357"/>
              <a:gd name="connsiteY6" fmla="*/ 0 h 6290716"/>
              <a:gd name="connsiteX7" fmla="*/ 5159841 w 8768357"/>
              <a:gd name="connsiteY7" fmla="*/ 0 h 6290716"/>
              <a:gd name="connsiteX8" fmla="*/ 5746646 w 8768357"/>
              <a:gd name="connsiteY8" fmla="*/ 0 h 6290716"/>
              <a:gd name="connsiteX9" fmla="*/ 6158085 w 8768357"/>
              <a:gd name="connsiteY9" fmla="*/ 0 h 6290716"/>
              <a:gd name="connsiteX10" fmla="*/ 6657206 w 8768357"/>
              <a:gd name="connsiteY10" fmla="*/ 0 h 6290716"/>
              <a:gd name="connsiteX11" fmla="*/ 7419379 w 8768357"/>
              <a:gd name="connsiteY11" fmla="*/ 0 h 6290716"/>
              <a:gd name="connsiteX12" fmla="*/ 8181552 w 8768357"/>
              <a:gd name="connsiteY12" fmla="*/ 0 h 6290716"/>
              <a:gd name="connsiteX13" fmla="*/ 8768357 w 8768357"/>
              <a:gd name="connsiteY13" fmla="*/ 0 h 6290716"/>
              <a:gd name="connsiteX14" fmla="*/ 8768357 w 8768357"/>
              <a:gd name="connsiteY14" fmla="*/ 636061 h 6290716"/>
              <a:gd name="connsiteX15" fmla="*/ 8768357 w 8768357"/>
              <a:gd name="connsiteY15" fmla="*/ 1460844 h 6290716"/>
              <a:gd name="connsiteX16" fmla="*/ 8768357 w 8768357"/>
              <a:gd name="connsiteY16" fmla="*/ 1971091 h 6290716"/>
              <a:gd name="connsiteX17" fmla="*/ 8768357 w 8768357"/>
              <a:gd name="connsiteY17" fmla="*/ 2795874 h 6290716"/>
              <a:gd name="connsiteX18" fmla="*/ 8768357 w 8768357"/>
              <a:gd name="connsiteY18" fmla="*/ 3620657 h 6290716"/>
              <a:gd name="connsiteX19" fmla="*/ 8768357 w 8768357"/>
              <a:gd name="connsiteY19" fmla="*/ 4193811 h 6290716"/>
              <a:gd name="connsiteX20" fmla="*/ 8768357 w 8768357"/>
              <a:gd name="connsiteY20" fmla="*/ 4892779 h 6290716"/>
              <a:gd name="connsiteX21" fmla="*/ 8768357 w 8768357"/>
              <a:gd name="connsiteY21" fmla="*/ 6290716 h 6290716"/>
              <a:gd name="connsiteX22" fmla="*/ 8093868 w 8768357"/>
              <a:gd name="connsiteY22" fmla="*/ 6290716 h 6290716"/>
              <a:gd name="connsiteX23" fmla="*/ 7419379 w 8768357"/>
              <a:gd name="connsiteY23" fmla="*/ 6290716 h 6290716"/>
              <a:gd name="connsiteX24" fmla="*/ 6920257 w 8768357"/>
              <a:gd name="connsiteY24" fmla="*/ 6290716 h 6290716"/>
              <a:gd name="connsiteX25" fmla="*/ 6333452 w 8768357"/>
              <a:gd name="connsiteY25" fmla="*/ 6290716 h 6290716"/>
              <a:gd name="connsiteX26" fmla="*/ 5658963 w 8768357"/>
              <a:gd name="connsiteY26" fmla="*/ 6290716 h 6290716"/>
              <a:gd name="connsiteX27" fmla="*/ 5247524 w 8768357"/>
              <a:gd name="connsiteY27" fmla="*/ 6290716 h 6290716"/>
              <a:gd name="connsiteX28" fmla="*/ 4485352 w 8768357"/>
              <a:gd name="connsiteY28" fmla="*/ 6290716 h 6290716"/>
              <a:gd name="connsiteX29" fmla="*/ 3810863 w 8768357"/>
              <a:gd name="connsiteY29" fmla="*/ 6290716 h 6290716"/>
              <a:gd name="connsiteX30" fmla="*/ 3136374 w 8768357"/>
              <a:gd name="connsiteY30" fmla="*/ 6290716 h 6290716"/>
              <a:gd name="connsiteX31" fmla="*/ 2724936 w 8768357"/>
              <a:gd name="connsiteY31" fmla="*/ 6290716 h 6290716"/>
              <a:gd name="connsiteX32" fmla="*/ 2138130 w 8768357"/>
              <a:gd name="connsiteY32" fmla="*/ 6290716 h 6290716"/>
              <a:gd name="connsiteX33" fmla="*/ 1551325 w 8768357"/>
              <a:gd name="connsiteY33" fmla="*/ 6290716 h 6290716"/>
              <a:gd name="connsiteX34" fmla="*/ 876836 w 8768357"/>
              <a:gd name="connsiteY34" fmla="*/ 6290716 h 6290716"/>
              <a:gd name="connsiteX35" fmla="*/ 0 w 8768357"/>
              <a:gd name="connsiteY35" fmla="*/ 6290716 h 6290716"/>
              <a:gd name="connsiteX36" fmla="*/ 0 w 8768357"/>
              <a:gd name="connsiteY36" fmla="*/ 5465933 h 6290716"/>
              <a:gd name="connsiteX37" fmla="*/ 0 w 8768357"/>
              <a:gd name="connsiteY37" fmla="*/ 4641150 h 6290716"/>
              <a:gd name="connsiteX38" fmla="*/ 0 w 8768357"/>
              <a:gd name="connsiteY38" fmla="*/ 3816368 h 6290716"/>
              <a:gd name="connsiteX39" fmla="*/ 0 w 8768357"/>
              <a:gd name="connsiteY39" fmla="*/ 3054492 h 6290716"/>
              <a:gd name="connsiteX40" fmla="*/ 0 w 8768357"/>
              <a:gd name="connsiteY40" fmla="*/ 2418431 h 6290716"/>
              <a:gd name="connsiteX41" fmla="*/ 0 w 8768357"/>
              <a:gd name="connsiteY41" fmla="*/ 1593648 h 6290716"/>
              <a:gd name="connsiteX42" fmla="*/ 0 w 8768357"/>
              <a:gd name="connsiteY42" fmla="*/ 894680 h 6290716"/>
              <a:gd name="connsiteX43" fmla="*/ 0 w 8768357"/>
              <a:gd name="connsiteY43" fmla="*/ 0 h 629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68357" h="6290716" extrusionOk="0">
                <a:moveTo>
                  <a:pt x="0" y="0"/>
                </a:moveTo>
                <a:cubicBezTo>
                  <a:pt x="371355" y="5474"/>
                  <a:pt x="561865" y="20186"/>
                  <a:pt x="849856" y="0"/>
                </a:cubicBezTo>
                <a:cubicBezTo>
                  <a:pt x="1137847" y="-20186"/>
                  <a:pt x="1154276" y="-9349"/>
                  <a:pt x="1261294" y="0"/>
                </a:cubicBezTo>
                <a:cubicBezTo>
                  <a:pt x="1368312" y="9349"/>
                  <a:pt x="1868918" y="21117"/>
                  <a:pt x="2111151" y="0"/>
                </a:cubicBezTo>
                <a:cubicBezTo>
                  <a:pt x="2353384" y="-21117"/>
                  <a:pt x="2715415" y="-11946"/>
                  <a:pt x="2873323" y="0"/>
                </a:cubicBezTo>
                <a:cubicBezTo>
                  <a:pt x="3031231" y="11946"/>
                  <a:pt x="3527420" y="-14909"/>
                  <a:pt x="3723179" y="0"/>
                </a:cubicBezTo>
                <a:cubicBezTo>
                  <a:pt x="3918938" y="14909"/>
                  <a:pt x="4171066" y="37371"/>
                  <a:pt x="4573035" y="0"/>
                </a:cubicBezTo>
                <a:cubicBezTo>
                  <a:pt x="4975004" y="-37371"/>
                  <a:pt x="4993206" y="-17437"/>
                  <a:pt x="5159841" y="0"/>
                </a:cubicBezTo>
                <a:cubicBezTo>
                  <a:pt x="5326476" y="17437"/>
                  <a:pt x="5458310" y="-29101"/>
                  <a:pt x="5746646" y="0"/>
                </a:cubicBezTo>
                <a:cubicBezTo>
                  <a:pt x="6034982" y="29101"/>
                  <a:pt x="6020196" y="-4610"/>
                  <a:pt x="6158085" y="0"/>
                </a:cubicBezTo>
                <a:cubicBezTo>
                  <a:pt x="6295974" y="4610"/>
                  <a:pt x="6509495" y="4903"/>
                  <a:pt x="6657206" y="0"/>
                </a:cubicBezTo>
                <a:cubicBezTo>
                  <a:pt x="6804917" y="-4903"/>
                  <a:pt x="7173538" y="-23138"/>
                  <a:pt x="7419379" y="0"/>
                </a:cubicBezTo>
                <a:cubicBezTo>
                  <a:pt x="7665220" y="23138"/>
                  <a:pt x="7969769" y="22550"/>
                  <a:pt x="8181552" y="0"/>
                </a:cubicBezTo>
                <a:cubicBezTo>
                  <a:pt x="8393335" y="-22550"/>
                  <a:pt x="8605943" y="-192"/>
                  <a:pt x="8768357" y="0"/>
                </a:cubicBezTo>
                <a:cubicBezTo>
                  <a:pt x="8771861" y="174343"/>
                  <a:pt x="8739726" y="398530"/>
                  <a:pt x="8768357" y="636061"/>
                </a:cubicBezTo>
                <a:cubicBezTo>
                  <a:pt x="8796988" y="873592"/>
                  <a:pt x="8736132" y="1266860"/>
                  <a:pt x="8768357" y="1460844"/>
                </a:cubicBezTo>
                <a:cubicBezTo>
                  <a:pt x="8800582" y="1654828"/>
                  <a:pt x="8792720" y="1721153"/>
                  <a:pt x="8768357" y="1971091"/>
                </a:cubicBezTo>
                <a:cubicBezTo>
                  <a:pt x="8743994" y="2221029"/>
                  <a:pt x="8750088" y="2446997"/>
                  <a:pt x="8768357" y="2795874"/>
                </a:cubicBezTo>
                <a:cubicBezTo>
                  <a:pt x="8786626" y="3144751"/>
                  <a:pt x="8773654" y="3237945"/>
                  <a:pt x="8768357" y="3620657"/>
                </a:cubicBezTo>
                <a:cubicBezTo>
                  <a:pt x="8763060" y="4003369"/>
                  <a:pt x="8789381" y="3947906"/>
                  <a:pt x="8768357" y="4193811"/>
                </a:cubicBezTo>
                <a:cubicBezTo>
                  <a:pt x="8747333" y="4439716"/>
                  <a:pt x="8736862" y="4561037"/>
                  <a:pt x="8768357" y="4892779"/>
                </a:cubicBezTo>
                <a:cubicBezTo>
                  <a:pt x="8799852" y="5224521"/>
                  <a:pt x="8730393" y="5698330"/>
                  <a:pt x="8768357" y="6290716"/>
                </a:cubicBezTo>
                <a:cubicBezTo>
                  <a:pt x="8451205" y="6309622"/>
                  <a:pt x="8245871" y="6299930"/>
                  <a:pt x="8093868" y="6290716"/>
                </a:cubicBezTo>
                <a:cubicBezTo>
                  <a:pt x="7941865" y="6281502"/>
                  <a:pt x="7583684" y="6302501"/>
                  <a:pt x="7419379" y="6290716"/>
                </a:cubicBezTo>
                <a:cubicBezTo>
                  <a:pt x="7255074" y="6278931"/>
                  <a:pt x="7115161" y="6302866"/>
                  <a:pt x="6920257" y="6290716"/>
                </a:cubicBezTo>
                <a:cubicBezTo>
                  <a:pt x="6725353" y="6278566"/>
                  <a:pt x="6452872" y="6307730"/>
                  <a:pt x="6333452" y="6290716"/>
                </a:cubicBezTo>
                <a:cubicBezTo>
                  <a:pt x="6214032" y="6273702"/>
                  <a:pt x="5968885" y="6290641"/>
                  <a:pt x="5658963" y="6290716"/>
                </a:cubicBezTo>
                <a:cubicBezTo>
                  <a:pt x="5349041" y="6290791"/>
                  <a:pt x="5341504" y="6289251"/>
                  <a:pt x="5247524" y="6290716"/>
                </a:cubicBezTo>
                <a:cubicBezTo>
                  <a:pt x="5153544" y="6292181"/>
                  <a:pt x="4719593" y="6306270"/>
                  <a:pt x="4485352" y="6290716"/>
                </a:cubicBezTo>
                <a:cubicBezTo>
                  <a:pt x="4251111" y="6275162"/>
                  <a:pt x="4083221" y="6262074"/>
                  <a:pt x="3810863" y="6290716"/>
                </a:cubicBezTo>
                <a:cubicBezTo>
                  <a:pt x="3538505" y="6319358"/>
                  <a:pt x="3409615" y="6292372"/>
                  <a:pt x="3136374" y="6290716"/>
                </a:cubicBezTo>
                <a:cubicBezTo>
                  <a:pt x="2863133" y="6289060"/>
                  <a:pt x="2826258" y="6289901"/>
                  <a:pt x="2724936" y="6290716"/>
                </a:cubicBezTo>
                <a:cubicBezTo>
                  <a:pt x="2623614" y="6291531"/>
                  <a:pt x="2356422" y="6298452"/>
                  <a:pt x="2138130" y="6290716"/>
                </a:cubicBezTo>
                <a:cubicBezTo>
                  <a:pt x="1919838" y="6282980"/>
                  <a:pt x="1681936" y="6276175"/>
                  <a:pt x="1551325" y="6290716"/>
                </a:cubicBezTo>
                <a:cubicBezTo>
                  <a:pt x="1420714" y="6305257"/>
                  <a:pt x="1100109" y="6298991"/>
                  <a:pt x="876836" y="6290716"/>
                </a:cubicBezTo>
                <a:cubicBezTo>
                  <a:pt x="653563" y="6282441"/>
                  <a:pt x="408053" y="6259535"/>
                  <a:pt x="0" y="6290716"/>
                </a:cubicBezTo>
                <a:cubicBezTo>
                  <a:pt x="-11422" y="5892717"/>
                  <a:pt x="17028" y="5721113"/>
                  <a:pt x="0" y="5465933"/>
                </a:cubicBezTo>
                <a:cubicBezTo>
                  <a:pt x="-17028" y="5210753"/>
                  <a:pt x="-18159" y="4892116"/>
                  <a:pt x="0" y="4641150"/>
                </a:cubicBezTo>
                <a:cubicBezTo>
                  <a:pt x="18159" y="4390184"/>
                  <a:pt x="-33439" y="4148101"/>
                  <a:pt x="0" y="3816368"/>
                </a:cubicBezTo>
                <a:cubicBezTo>
                  <a:pt x="33439" y="3484635"/>
                  <a:pt x="8571" y="3259533"/>
                  <a:pt x="0" y="3054492"/>
                </a:cubicBezTo>
                <a:cubicBezTo>
                  <a:pt x="-8571" y="2849451"/>
                  <a:pt x="4075" y="2651631"/>
                  <a:pt x="0" y="2418431"/>
                </a:cubicBezTo>
                <a:cubicBezTo>
                  <a:pt x="-4075" y="2185231"/>
                  <a:pt x="-14525" y="1890021"/>
                  <a:pt x="0" y="1593648"/>
                </a:cubicBezTo>
                <a:cubicBezTo>
                  <a:pt x="14525" y="1297275"/>
                  <a:pt x="19102" y="1154072"/>
                  <a:pt x="0" y="894680"/>
                </a:cubicBezTo>
                <a:cubicBezTo>
                  <a:pt x="-19102" y="635288"/>
                  <a:pt x="11000" y="361280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6528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rgbClr val="9933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  <a:p>
            <a:endParaRPr lang="en-GB" sz="1698" dirty="0"/>
          </a:p>
          <a:p>
            <a:endParaRPr lang="en-GB" sz="1698" dirty="0" smtClean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72C2F3B9-7BDB-F15D-DEA8-09D258059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277" y="1079843"/>
            <a:ext cx="11060120" cy="683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vert="horz" wrap="square" lIns="86217" tIns="43109" rIns="86217" bIns="43109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755"/>
              </a:spcAft>
            </a:pPr>
            <a:r>
              <a:rPr lang="en-GB" sz="8297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Richard Lander School English Literature           </a:t>
            </a:r>
            <a:br>
              <a:rPr lang="en-GB" sz="8297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297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AQA</a:t>
            </a:r>
            <a:br>
              <a:rPr lang="en-GB" sz="8297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297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Revision Guide</a:t>
            </a:r>
          </a:p>
          <a:p>
            <a:pPr algn="ctr">
              <a:lnSpc>
                <a:spcPct val="107000"/>
              </a:lnSpc>
              <a:spcAft>
                <a:spcPts val="755"/>
              </a:spcAft>
            </a:pPr>
            <a:r>
              <a:rPr lang="en-GB" sz="3118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(2025-2026)</a:t>
            </a:r>
            <a:endParaRPr lang="en-GB" sz="156" dirty="0">
              <a:latin typeface="Forte" panose="030609020405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5"/>
              </a:spcAft>
            </a:pPr>
            <a:r>
              <a:rPr lang="en-GB" sz="5092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990" dirty="0">
              <a:latin typeface="Forte" panose="030609020405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5"/>
              </a:spcAft>
            </a:pPr>
            <a:r>
              <a:rPr lang="en-GB" sz="5092" dirty="0">
                <a:latin typeface="Forte" panose="03060902040502070203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990" dirty="0">
              <a:latin typeface="Forte" panose="030609020405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5"/>
              </a:spcAft>
            </a:pPr>
            <a:r>
              <a:rPr lang="en-GB" sz="99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CEE83-693B-D8C0-8AE4-6AD23615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99" r="2650" b="14091"/>
          <a:stretch/>
        </p:blipFill>
        <p:spPr>
          <a:xfrm>
            <a:off x="1333184" y="7674096"/>
            <a:ext cx="2271963" cy="2122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F86CB-9436-9723-9917-C0054730C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 rot="5004793">
            <a:off x="3006290" y="7187019"/>
            <a:ext cx="3269916" cy="2805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7DF36-4193-B8D1-52A1-777A6F71F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7"/>
          <a:stretch/>
        </p:blipFill>
        <p:spPr>
          <a:xfrm>
            <a:off x="8222168" y="7182766"/>
            <a:ext cx="3741381" cy="2606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0A0BD6-D6CD-D440-86C5-21691B2AAE78}"/>
              </a:ext>
            </a:extLst>
          </p:cNvPr>
          <p:cNvSpPr/>
          <p:nvPr/>
        </p:nvSpPr>
        <p:spPr>
          <a:xfrm rot="18240239">
            <a:off x="1243086" y="7910201"/>
            <a:ext cx="1364104" cy="822775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Up">
              <a:avLst>
                <a:gd name="adj" fmla="val 10121822"/>
              </a:avLst>
            </a:prstTxWarp>
            <a:spAutoFit/>
          </a:bodyPr>
          <a:lstStyle/>
          <a:p>
            <a:pPr algn="ctr"/>
            <a:r>
              <a:rPr lang="en-GB" sz="6789" b="1" dirty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Romeo and Juliet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D1C412-1FC6-0117-0564-F9AE7655B71B}"/>
              </a:ext>
            </a:extLst>
          </p:cNvPr>
          <p:cNvSpPr/>
          <p:nvPr/>
        </p:nvSpPr>
        <p:spPr>
          <a:xfrm rot="19214090">
            <a:off x="3538367" y="8114232"/>
            <a:ext cx="1786144" cy="544766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Down">
              <a:avLst>
                <a:gd name="adj" fmla="val 266620"/>
              </a:avLst>
            </a:prstTxWarp>
            <a:spAutoFit/>
          </a:bodyPr>
          <a:lstStyle/>
          <a:p>
            <a:pPr algn="ctr"/>
            <a:r>
              <a:rPr lang="en-GB" sz="5658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A Christmas Carol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08C719-DF96-8AB9-5308-FCF4A690EAB5}"/>
              </a:ext>
            </a:extLst>
          </p:cNvPr>
          <p:cNvSpPr/>
          <p:nvPr/>
        </p:nvSpPr>
        <p:spPr>
          <a:xfrm>
            <a:off x="6441179" y="8963667"/>
            <a:ext cx="1848560" cy="544766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Down">
              <a:avLst>
                <a:gd name="adj" fmla="val 50999"/>
              </a:avLst>
            </a:prstTxWarp>
            <a:spAutoFit/>
          </a:bodyPr>
          <a:lstStyle/>
          <a:p>
            <a:pPr algn="ctr"/>
            <a:r>
              <a:rPr lang="en-GB" sz="5658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An Inspector Calls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6B567-EC2C-FC24-2E37-F75F3F6C37F2}"/>
              </a:ext>
            </a:extLst>
          </p:cNvPr>
          <p:cNvSpPr/>
          <p:nvPr/>
        </p:nvSpPr>
        <p:spPr>
          <a:xfrm rot="1828865">
            <a:off x="10384650" y="7961129"/>
            <a:ext cx="1410049" cy="1049916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Up">
              <a:avLst>
                <a:gd name="adj" fmla="val 10324066"/>
              </a:avLst>
            </a:prstTxWarp>
            <a:spAutoFit/>
          </a:bodyPr>
          <a:lstStyle/>
          <a:p>
            <a:pPr algn="ctr"/>
            <a:r>
              <a:rPr lang="en-GB" sz="5658" b="1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Power and Conflict</a:t>
            </a:r>
          </a:p>
        </p:txBody>
      </p:sp>
      <p:pic>
        <p:nvPicPr>
          <p:cNvPr id="11" name="Picture 10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7" y="3419944"/>
            <a:ext cx="2417669" cy="241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685" y="3419944"/>
            <a:ext cx="2417669" cy="241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21036"/>
          <a:stretch/>
        </p:blipFill>
        <p:spPr>
          <a:xfrm>
            <a:off x="5930892" y="7096297"/>
            <a:ext cx="2709773" cy="21397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12535"/>
          <a:stretch/>
        </p:blipFill>
        <p:spPr>
          <a:xfrm>
            <a:off x="11886364" y="7371650"/>
            <a:ext cx="2217990" cy="19399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054077" y="9236048"/>
            <a:ext cx="1830138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7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Unseen Poetry</a:t>
            </a:r>
          </a:p>
        </p:txBody>
      </p:sp>
    </p:spTree>
    <p:extLst>
      <p:ext uri="{BB962C8B-B14F-4D97-AF65-F5344CB8AC3E}">
        <p14:creationId xmlns:p14="http://schemas.microsoft.com/office/powerpoint/2010/main" val="13158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0" y="369803"/>
            <a:ext cx="853187" cy="8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243377" y="300537"/>
            <a:ext cx="6888803" cy="8351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30" b="1" dirty="0">
                <a:latin typeface="Forte" panose="03060902040502070203" pitchFamily="66" charset="0"/>
                <a:cs typeface="Arial" panose="020B0604020202020204" pitchFamily="34" charset="0"/>
              </a:rPr>
              <a:t>English Literature GCSE</a:t>
            </a:r>
          </a:p>
          <a:p>
            <a:endParaRPr lang="en-GB" sz="2303" b="1" dirty="0">
              <a:cs typeface="Arial" panose="020B0604020202020204" pitchFamily="34" charset="0"/>
            </a:endParaRPr>
          </a:p>
          <a:p>
            <a:endParaRPr lang="en-GB" sz="2303" dirty="0">
              <a:cs typeface="Arial" panose="020B0604020202020204" pitchFamily="34" charset="0"/>
            </a:endParaRPr>
          </a:p>
          <a:p>
            <a:r>
              <a:rPr lang="en-GB" sz="2264" b="1" dirty="0">
                <a:solidFill>
                  <a:srgbClr val="00008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Paper 1:  </a:t>
            </a:r>
            <a:r>
              <a:rPr lang="en-GB" sz="2264" dirty="0">
                <a:highlight>
                  <a:srgbClr val="FFFF00"/>
                </a:highlight>
                <a:cs typeface="Arial" panose="020B0604020202020204" pitchFamily="34" charset="0"/>
              </a:rPr>
              <a:t>Shakespeare and the 19</a:t>
            </a:r>
            <a:r>
              <a:rPr lang="en-GB" sz="2264" baseline="30000" dirty="0">
                <a:highlight>
                  <a:srgbClr val="FFFF00"/>
                </a:highlight>
                <a:cs typeface="Arial" panose="020B0604020202020204" pitchFamily="34" charset="0"/>
              </a:rPr>
              <a:t>th</a:t>
            </a:r>
            <a:r>
              <a:rPr lang="en-GB" sz="2264" dirty="0">
                <a:highlight>
                  <a:srgbClr val="FFFF00"/>
                </a:highlight>
                <a:cs typeface="Arial" panose="020B0604020202020204" pitchFamily="34" charset="0"/>
              </a:rPr>
              <a:t> Century Novel</a:t>
            </a:r>
          </a:p>
          <a:p>
            <a:r>
              <a:rPr lang="en-GB" sz="2264" b="1" i="1" dirty="0">
                <a:cs typeface="Arial" panose="020B0604020202020204" pitchFamily="34" charset="0"/>
              </a:rPr>
              <a:t>Section A:  Romeo and Juliet (30 marks + 4 </a:t>
            </a:r>
            <a:r>
              <a:rPr lang="en-GB" sz="2264" b="1" i="1" dirty="0" err="1">
                <a:cs typeface="Arial" panose="020B0604020202020204" pitchFamily="34" charset="0"/>
              </a:rPr>
              <a:t>SPaG</a:t>
            </a:r>
            <a:r>
              <a:rPr lang="en-GB" sz="2264" b="1" i="1" dirty="0">
                <a:cs typeface="Arial" panose="020B0604020202020204" pitchFamily="34" charset="0"/>
              </a:rPr>
              <a:t> marks)</a:t>
            </a:r>
            <a:endParaRPr lang="en-GB" sz="2264" dirty="0">
              <a:cs typeface="Arial" panose="020B0604020202020204" pitchFamily="34" charset="0"/>
            </a:endParaRPr>
          </a:p>
          <a:p>
            <a:r>
              <a:rPr lang="en-GB" sz="2264" b="1" i="1" dirty="0">
                <a:cs typeface="Arial" panose="020B0604020202020204" pitchFamily="34" charset="0"/>
              </a:rPr>
              <a:t>Section B: A Christmas Carol  (30  marks)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1 hour and 45 minutes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64 marks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40% of GCSE</a:t>
            </a:r>
          </a:p>
          <a:p>
            <a:r>
              <a:rPr lang="en-GB" sz="2264" dirty="0">
                <a:cs typeface="Arial" panose="020B0604020202020204" pitchFamily="34" charset="0"/>
              </a:rPr>
              <a:t>Extract and whole text.</a:t>
            </a:r>
          </a:p>
          <a:p>
            <a:r>
              <a:rPr lang="en-GB" sz="2264" dirty="0">
                <a:cs typeface="Arial" panose="020B0604020202020204" pitchFamily="34" charset="0"/>
              </a:rPr>
              <a:t>Closed book exam</a:t>
            </a:r>
          </a:p>
          <a:p>
            <a:endParaRPr lang="en-GB" sz="2264" dirty="0">
              <a:cs typeface="Arial" panose="020B0604020202020204" pitchFamily="34" charset="0"/>
            </a:endParaRPr>
          </a:p>
          <a:p>
            <a:pPr marL="250594" indent="-250594">
              <a:buFont typeface="Arial" panose="020B0604020202020204" pitchFamily="34" charset="0"/>
              <a:buChar char="•"/>
            </a:pPr>
            <a:endParaRPr lang="en-GB" sz="2264" dirty="0">
              <a:cs typeface="Arial" panose="020B0604020202020204" pitchFamily="34" charset="0"/>
            </a:endParaRPr>
          </a:p>
          <a:p>
            <a:r>
              <a:rPr lang="en-GB" sz="2264" b="1" dirty="0">
                <a:solidFill>
                  <a:srgbClr val="00008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Paper 2:  </a:t>
            </a:r>
            <a:r>
              <a:rPr lang="en-GB" sz="2264" dirty="0">
                <a:highlight>
                  <a:srgbClr val="FFFF00"/>
                </a:highlight>
                <a:cs typeface="Arial" panose="020B0604020202020204" pitchFamily="34" charset="0"/>
              </a:rPr>
              <a:t>Modern Texts and Poetry</a:t>
            </a:r>
          </a:p>
          <a:p>
            <a:r>
              <a:rPr lang="en-GB" sz="2264" b="1" i="1" dirty="0">
                <a:cs typeface="Arial" panose="020B0604020202020204" pitchFamily="34" charset="0"/>
              </a:rPr>
              <a:t>Section A: An Inspector Calls (30 marks + 4 </a:t>
            </a:r>
            <a:r>
              <a:rPr lang="en-GB" sz="2264" b="1" i="1" dirty="0" err="1">
                <a:cs typeface="Arial" panose="020B0604020202020204" pitchFamily="34" charset="0"/>
              </a:rPr>
              <a:t>SPaG</a:t>
            </a:r>
            <a:r>
              <a:rPr lang="en-GB" sz="2264" b="1" i="1" dirty="0">
                <a:cs typeface="Arial" panose="020B0604020202020204" pitchFamily="34" charset="0"/>
              </a:rPr>
              <a:t> marks)</a:t>
            </a:r>
          </a:p>
          <a:p>
            <a:r>
              <a:rPr lang="en-GB" sz="2264" b="1" i="1" dirty="0">
                <a:cs typeface="Arial" panose="020B0604020202020204" pitchFamily="34" charset="0"/>
              </a:rPr>
              <a:t>Section B: Conflict Poetry (30  marks)</a:t>
            </a:r>
          </a:p>
          <a:p>
            <a:r>
              <a:rPr lang="en-GB" sz="2264" b="1" i="1" dirty="0">
                <a:cs typeface="Arial" panose="020B0604020202020204" pitchFamily="34" charset="0"/>
              </a:rPr>
              <a:t>Section C: Unseen Poetry: (24 marks)</a:t>
            </a:r>
          </a:p>
          <a:p>
            <a:r>
              <a:rPr lang="en-GB" sz="2264" b="1" i="1" dirty="0">
                <a:cs typeface="Arial" panose="020B0604020202020204" pitchFamily="34" charset="0"/>
              </a:rPr>
              <a:t>Section C: Unseen Comparison (8 marks)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2 hours 15 minutes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96 marks</a:t>
            </a:r>
          </a:p>
          <a:p>
            <a:pPr marL="250594" indent="-250594">
              <a:buFont typeface="Arial" panose="020B0604020202020204" pitchFamily="34" charset="0"/>
              <a:buChar char="•"/>
            </a:pPr>
            <a:r>
              <a:rPr lang="en-GB" sz="2264" dirty="0">
                <a:cs typeface="Arial" panose="020B0604020202020204" pitchFamily="34" charset="0"/>
              </a:rPr>
              <a:t>60% of GCSE</a:t>
            </a:r>
          </a:p>
          <a:p>
            <a:r>
              <a:rPr lang="en-GB" sz="2264" dirty="0">
                <a:cs typeface="Arial" panose="020B0604020202020204" pitchFamily="34" charset="0"/>
              </a:rPr>
              <a:t>Closed book exam</a:t>
            </a:r>
          </a:p>
          <a:p>
            <a:endParaRPr lang="en-GB" sz="2014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CEE83-693B-D8C0-8AE4-6AD236157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99" r="2650" b="14091"/>
          <a:stretch/>
        </p:blipFill>
        <p:spPr>
          <a:xfrm>
            <a:off x="1339863" y="1904142"/>
            <a:ext cx="2271963" cy="21224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A0BD6-D6CD-D440-86C5-21691B2AAE78}"/>
              </a:ext>
            </a:extLst>
          </p:cNvPr>
          <p:cNvSpPr/>
          <p:nvPr/>
        </p:nvSpPr>
        <p:spPr>
          <a:xfrm rot="18240239">
            <a:off x="1290138" y="2192086"/>
            <a:ext cx="1364104" cy="822775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Up">
              <a:avLst>
                <a:gd name="adj" fmla="val 10121822"/>
              </a:avLst>
            </a:prstTxWarp>
            <a:spAutoFit/>
          </a:bodyPr>
          <a:lstStyle/>
          <a:p>
            <a:pPr algn="ctr"/>
            <a:r>
              <a:rPr lang="en-GB" sz="6789" b="1" dirty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Romeo and Juliet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2F86CB-9436-9723-9917-C0054730C7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3"/>
          <a:stretch/>
        </p:blipFill>
        <p:spPr>
          <a:xfrm rot="5004793">
            <a:off x="10067414" y="1735850"/>
            <a:ext cx="3269916" cy="28054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D1C412-1FC6-0117-0564-F9AE7655B71B}"/>
              </a:ext>
            </a:extLst>
          </p:cNvPr>
          <p:cNvSpPr/>
          <p:nvPr/>
        </p:nvSpPr>
        <p:spPr>
          <a:xfrm rot="19214090">
            <a:off x="10599491" y="2663063"/>
            <a:ext cx="1786144" cy="544766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Down">
              <a:avLst>
                <a:gd name="adj" fmla="val 266620"/>
              </a:avLst>
            </a:prstTxWarp>
            <a:spAutoFit/>
          </a:bodyPr>
          <a:lstStyle/>
          <a:p>
            <a:pPr algn="ctr"/>
            <a:r>
              <a:rPr lang="en-GB" sz="5658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A Christmas Carol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267" y="5221665"/>
            <a:ext cx="2708828" cy="2566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7DF36-4193-B8D1-52A1-777A6F71F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7"/>
          <a:stretch/>
        </p:blipFill>
        <p:spPr>
          <a:xfrm>
            <a:off x="9541394" y="5355066"/>
            <a:ext cx="3741381" cy="2606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36B567-EC2C-FC24-2E37-F75F3F6C37F2}"/>
              </a:ext>
            </a:extLst>
          </p:cNvPr>
          <p:cNvSpPr/>
          <p:nvPr/>
        </p:nvSpPr>
        <p:spPr>
          <a:xfrm rot="1828865">
            <a:off x="11703875" y="6133430"/>
            <a:ext cx="1410049" cy="1049916"/>
          </a:xfrm>
          <a:prstGeom prst="rect">
            <a:avLst/>
          </a:prstGeom>
          <a:noFill/>
        </p:spPr>
        <p:txBody>
          <a:bodyPr spcFirstLastPara="1" wrap="none" lIns="86217" tIns="43109" rIns="86217" bIns="43109" numCol="1">
            <a:prstTxWarp prst="textArchUp">
              <a:avLst>
                <a:gd name="adj" fmla="val 10324066"/>
              </a:avLst>
            </a:prstTxWarp>
            <a:spAutoFit/>
          </a:bodyPr>
          <a:lstStyle/>
          <a:p>
            <a:pPr algn="ctr"/>
            <a:r>
              <a:rPr lang="en-GB" sz="5658" b="1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Power and Conflict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b="12535"/>
          <a:stretch/>
        </p:blipFill>
        <p:spPr>
          <a:xfrm>
            <a:off x="7109528" y="7118968"/>
            <a:ext cx="2029020" cy="1774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8968" y="8718805"/>
            <a:ext cx="1830138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7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Unseen Poetry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7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64"/>
    </mc:Choice>
    <mc:Fallback xmlns="">
      <p:transition spd="slow" advTm="34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422CC6-7C5C-1CEB-2374-6228097526AB}"/>
              </a:ext>
            </a:extLst>
          </p:cNvPr>
          <p:cNvSpPr txBox="1">
            <a:spLocks/>
          </p:cNvSpPr>
          <p:nvPr/>
        </p:nvSpPr>
        <p:spPr>
          <a:xfrm>
            <a:off x="1478558" y="2588029"/>
            <a:ext cx="6126800" cy="6396371"/>
          </a:xfrm>
          <a:prstGeom prst="rect">
            <a:avLst/>
          </a:prstGeom>
        </p:spPr>
        <p:txBody>
          <a:bodyPr vert="horz" lIns="134415" tIns="67208" rIns="134415" bIns="672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1617" b="1">
              <a:solidFill>
                <a:srgbClr val="00B0F0"/>
              </a:solidFill>
            </a:endParaRPr>
          </a:p>
          <a:p>
            <a:endParaRPr lang="en-GB" altLang="en-US" sz="1617" b="1">
              <a:solidFill>
                <a:srgbClr val="00B0F0"/>
              </a:solidFill>
            </a:endParaRPr>
          </a:p>
          <a:p>
            <a:endParaRPr lang="en-GB" altLang="en-US" sz="1617" b="1">
              <a:solidFill>
                <a:srgbClr val="00B0F0"/>
              </a:solidFill>
            </a:endParaRPr>
          </a:p>
          <a:p>
            <a:endParaRPr lang="en-GB" altLang="en-US" sz="1617" b="1">
              <a:solidFill>
                <a:srgbClr val="00B0F0"/>
              </a:solidFill>
            </a:endParaRPr>
          </a:p>
          <a:p>
            <a:endParaRPr lang="en-GB" altLang="en-US" sz="1617" b="1">
              <a:solidFill>
                <a:srgbClr val="00B0F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A48B3AF-1C1E-0C5B-6891-C83DE592C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290" y="918363"/>
            <a:ext cx="4246619" cy="280846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765" dirty="0">
                <a:latin typeface="+mn-lt"/>
              </a:rPr>
              <a:t>Make an insightful point – relate back to the question in your opening line, consider writing about a </a:t>
            </a:r>
            <a:r>
              <a:rPr lang="en-GB" altLang="en-US" sz="1765" b="1" dirty="0">
                <a:latin typeface="+mn-lt"/>
              </a:rPr>
              <a:t>clever or complex idea</a:t>
            </a:r>
            <a:r>
              <a:rPr lang="en-GB" altLang="en-US" sz="1765" dirty="0">
                <a:latin typeface="+mn-lt"/>
              </a:rPr>
              <a:t>, that may be unusual.</a:t>
            </a:r>
          </a:p>
          <a:p>
            <a:pPr>
              <a:spcBef>
                <a:spcPct val="0"/>
              </a:spcBef>
            </a:pPr>
            <a:r>
              <a:rPr lang="en-GB" altLang="en-US" sz="1765" dirty="0">
                <a:latin typeface="+mn-lt"/>
              </a:rPr>
              <a:t>Choose a </a:t>
            </a:r>
            <a:r>
              <a:rPr lang="en-GB" altLang="en-US" sz="1765" b="1" dirty="0">
                <a:latin typeface="+mn-lt"/>
              </a:rPr>
              <a:t>relevant quotation </a:t>
            </a:r>
            <a:r>
              <a:rPr lang="en-GB" altLang="en-US" sz="1765" dirty="0">
                <a:latin typeface="+mn-lt"/>
              </a:rPr>
              <a:t>that will support your point – but will also show a understanding of the text. For a Grade 7-9 response you would also need to embed smaller, relevant quotations in the body of your answer.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A52ECC2-EADA-F884-098F-A15A7707E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290" y="3985710"/>
            <a:ext cx="4246619" cy="2808461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765" b="1" dirty="0">
                <a:latin typeface="+mn-lt"/>
              </a:rPr>
              <a:t>Analyse language/structure at word level</a:t>
            </a:r>
            <a:r>
              <a:rPr lang="en-GB" altLang="en-US" sz="1765" dirty="0">
                <a:latin typeface="+mn-lt"/>
              </a:rPr>
              <a:t>, relating back to your point and the question.</a:t>
            </a:r>
          </a:p>
          <a:p>
            <a:pPr>
              <a:spcBef>
                <a:spcPct val="0"/>
              </a:spcBef>
            </a:pPr>
            <a:r>
              <a:rPr lang="en-GB" altLang="en-US" sz="1765" dirty="0">
                <a:latin typeface="+mn-lt"/>
              </a:rPr>
              <a:t>To be exploratory in your analysis, you MUST </a:t>
            </a:r>
            <a:r>
              <a:rPr lang="en-GB" altLang="en-US" sz="1765" b="1" dirty="0">
                <a:latin typeface="+mn-lt"/>
              </a:rPr>
              <a:t>offer an alternative viewpoint</a:t>
            </a:r>
            <a:r>
              <a:rPr lang="en-GB" altLang="en-US" sz="1765" dirty="0">
                <a:latin typeface="+mn-lt"/>
              </a:rPr>
              <a:t>. Ensure you have developed your response. </a:t>
            </a:r>
          </a:p>
          <a:p>
            <a:pPr>
              <a:spcBef>
                <a:spcPct val="0"/>
              </a:spcBef>
            </a:pPr>
            <a:r>
              <a:rPr lang="en-GB" altLang="en-US" sz="1765" dirty="0">
                <a:latin typeface="+mn-lt"/>
              </a:rPr>
              <a:t>You need to comment on what the language makes the reader think or consider.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DA49DD-8EDE-3074-E5A4-3FED5A27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292" y="7284749"/>
            <a:ext cx="4246619" cy="172201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765" dirty="0">
                <a:latin typeface="+mn-lt"/>
              </a:rPr>
              <a:t>Embed relevant contextual information. This could be referencing the author’s/ poet’s views and why you think he/she may have presented an idea in a certain way or it could relate to relevant historical detail.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044C7B1-C3EE-CD43-CEF5-715550C40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27" y="1576946"/>
            <a:ext cx="1026408" cy="5447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70" b="1" dirty="0">
                <a:latin typeface="+mn-lt"/>
              </a:rPr>
              <a:t>AO1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70" b="1" dirty="0">
                <a:latin typeface="+mn-lt"/>
              </a:rPr>
              <a:t>12 Marks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063365F-9113-CC7A-8F85-7003F1AFC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82" y="4941008"/>
            <a:ext cx="1026408" cy="54476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70" b="1" dirty="0">
                <a:solidFill>
                  <a:schemeClr val="bg1"/>
                </a:solidFill>
                <a:latin typeface="+mn-lt"/>
              </a:rPr>
              <a:t>AO2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70" b="1" dirty="0">
                <a:solidFill>
                  <a:schemeClr val="bg1"/>
                </a:solidFill>
                <a:latin typeface="+mn-lt"/>
              </a:rPr>
              <a:t>12 Marks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4F3A9BF-5D77-8531-D0A7-1B98517DE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26" y="7647966"/>
            <a:ext cx="1049887" cy="49988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24" dirty="0">
                <a:solidFill>
                  <a:schemeClr val="bg1"/>
                </a:solidFill>
                <a:latin typeface="+mn-lt"/>
              </a:rPr>
              <a:t>AO3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24" dirty="0">
                <a:solidFill>
                  <a:schemeClr val="bg1"/>
                </a:solidFill>
                <a:latin typeface="+mn-lt"/>
              </a:rPr>
              <a:t>6 Marks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B13A2F-2FD7-193F-3FFB-E642250F6F78}"/>
              </a:ext>
            </a:extLst>
          </p:cNvPr>
          <p:cNvGraphicFramePr>
            <a:graphicFrameLocks noGrp="1"/>
          </p:cNvGraphicFramePr>
          <p:nvPr/>
        </p:nvGraphicFramePr>
        <p:xfrm>
          <a:off x="11205899" y="352074"/>
          <a:ext cx="3042017" cy="9762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2017">
                  <a:extLst>
                    <a:ext uri="{9D8B030D-6E8A-4147-A177-3AD203B41FA5}">
                      <a16:colId xmlns:a16="http://schemas.microsoft.com/office/drawing/2014/main" val="674919517"/>
                    </a:ext>
                  </a:extLst>
                </a:gridCol>
              </a:tblGrid>
              <a:tr h="1898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Verbs of Inference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suggests/implies/indicates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conveys/depicts/signifies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illustrates/exemplifies/highlights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alludes to/insinuates/intimates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81" marR="51281" marT="0" marB="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841725"/>
                  </a:ext>
                </a:extLst>
              </a:tr>
              <a:tr h="2440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Analytical Verbs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accentuates/intensifies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enhances/heightens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creates/establishes/builds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encapsulates/epitomises/typifies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reinforces/strengthens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symbolises/represents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evokes</a:t>
                      </a: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81" marR="51281" marT="0" marB="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276135"/>
                  </a:ext>
                </a:extLst>
              </a:tr>
              <a:tr h="2711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Reader’s Response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shocks/horrifies/disgusts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surprises/astonishes/amazes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intrigues/entices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confuses/perplexes/bewilders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alienates/isolates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overwhelms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frustrates/angers/infuriates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inspires/emboldens/empowers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81" marR="5128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381817"/>
                  </a:ext>
                </a:extLst>
              </a:tr>
              <a:tr h="1627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Adverbs of Affirmation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definitely/surely/certainly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deliberately/cleverly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frequently/regularly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unquestionably/indubitably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characteristically/typically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81" marR="51281" marT="0" marB="0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53689"/>
                  </a:ext>
                </a:extLst>
              </a:tr>
              <a:tr h="10847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u="sng" dirty="0">
                          <a:solidFill>
                            <a:schemeClr val="tx1"/>
                          </a:solidFill>
                          <a:effectLst/>
                        </a:rPr>
                        <a:t>Modal Verbs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could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might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81" marR="51281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524290"/>
                  </a:ext>
                </a:extLst>
              </a:tr>
            </a:tbl>
          </a:graphicData>
        </a:graphic>
      </p:graphicFrame>
      <p:pic>
        <p:nvPicPr>
          <p:cNvPr id="13" name="Picture 12" descr="Richard Lander School 介紹 | Uniform Map 制服地圖">
            <a:extLst>
              <a:ext uri="{FF2B5EF4-FFF2-40B4-BE49-F238E27FC236}">
                <a16:creationId xmlns:a16="http://schemas.microsoft.com/office/drawing/2014/main" id="{114E137E-76E6-C3FE-7D12-6BC15DD4B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4" y="314769"/>
            <a:ext cx="823821" cy="8531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CD2316E-65AD-D68C-1044-E1432D09BC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64826" y="352074"/>
          <a:ext cx="5218460" cy="9799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9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AO1: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Point</a:t>
                      </a:r>
                      <a:r>
                        <a:rPr lang="en-GB" sz="1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and Quote</a:t>
                      </a:r>
                      <a:endParaRPr lang="en-GB" sz="1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0802" marR="100802" marT="50410" marB="504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rgbClr val="FF0000"/>
                          </a:solidFill>
                          <a:latin typeface="+mn-lt"/>
                        </a:rPr>
                        <a:t>1. Explore the question</a:t>
                      </a:r>
                      <a:r>
                        <a:rPr lang="en-GB" sz="17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focus</a:t>
                      </a:r>
                      <a:endParaRPr lang="en-GB" sz="17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[The</a:t>
                      </a:r>
                      <a:r>
                        <a:rPr lang="en-GB" sz="1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author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] explores</a:t>
                      </a:r>
                      <a:r>
                        <a:rPr lang="en-GB" sz="1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[ref question] through 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rgbClr val="FF0000"/>
                          </a:solidFill>
                          <a:latin typeface="+mn-lt"/>
                        </a:rPr>
                        <a:t>2. Add Detail to Your Idea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This is shown in/at [location in text] when…</a:t>
                      </a:r>
                    </a:p>
                    <a:p>
                      <a:r>
                        <a:rPr lang="en-GB" sz="17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3. Explain why quote is important</a:t>
                      </a:r>
                    </a:p>
                    <a:p>
                      <a:r>
                        <a:rPr lang="en-GB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This is demonstrated</a:t>
                      </a:r>
                      <a:r>
                        <a:rPr lang="en-GB" sz="17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en-GB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[QUOTE] which is so important</a:t>
                      </a:r>
                      <a:r>
                        <a:rPr lang="en-GB" sz="17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because…</a:t>
                      </a:r>
                    </a:p>
                  </a:txBody>
                  <a:tcPr marL="100802" marR="100802" marT="50410" marB="504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A02: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Exploded</a:t>
                      </a:r>
                      <a:r>
                        <a:rPr lang="en-GB" sz="17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analysis </a:t>
                      </a:r>
                      <a:endParaRPr lang="en-GB" sz="17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00802" marR="100802" marT="50410" marB="5041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1" dirty="0"/>
                        <a:t>Firstly, </a:t>
                      </a:r>
                      <a:r>
                        <a:rPr lang="en-GB" sz="1700" b="1" baseline="0" dirty="0"/>
                        <a:t>the [language feature] implies…</a:t>
                      </a:r>
                    </a:p>
                    <a:p>
                      <a:endParaRPr lang="en-GB" sz="1700" b="1" baseline="0" dirty="0"/>
                    </a:p>
                    <a:p>
                      <a:r>
                        <a:rPr lang="en-GB" sz="1700" b="1" baseline="0" dirty="0"/>
                        <a:t>Expertly, [the author] uses the [language feature] to represent…</a:t>
                      </a:r>
                    </a:p>
                    <a:p>
                      <a:endParaRPr lang="en-GB" sz="1700" b="1" baseline="0" dirty="0"/>
                    </a:p>
                    <a:p>
                      <a:r>
                        <a:rPr lang="en-GB" sz="1700" b="1" baseline="0" dirty="0"/>
                        <a:t>Moreover, the use of…</a:t>
                      </a:r>
                    </a:p>
                    <a:p>
                      <a:endParaRPr lang="en-GB" sz="1700" b="1" baseline="0" dirty="0"/>
                    </a:p>
                    <a:p>
                      <a:r>
                        <a:rPr lang="en-GB" sz="1700" b="1" baseline="0" dirty="0"/>
                        <a:t>Furthermore, </a:t>
                      </a:r>
                      <a:r>
                        <a:rPr lang="en-GB" sz="1700" b="1" baseline="0" dirty="0">
                          <a:solidFill>
                            <a:srgbClr val="FF0000"/>
                          </a:solidFill>
                        </a:rPr>
                        <a:t>perhaps</a:t>
                      </a:r>
                      <a:r>
                        <a:rPr lang="en-GB" sz="1700" b="1" baseline="0" dirty="0"/>
                        <a:t> this idea could be developed by…</a:t>
                      </a:r>
                    </a:p>
                    <a:p>
                      <a:endParaRPr lang="en-GB" sz="1700" b="1" baseline="0" dirty="0"/>
                    </a:p>
                    <a:p>
                      <a:r>
                        <a:rPr lang="en-GB" sz="1700" b="1" baseline="0" dirty="0">
                          <a:solidFill>
                            <a:srgbClr val="FF0000"/>
                          </a:solidFill>
                        </a:rPr>
                        <a:t>This could make the reader consider…</a:t>
                      </a:r>
                    </a:p>
                  </a:txBody>
                  <a:tcPr marL="100802" marR="100802" marT="50410" marB="504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025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A03: Context</a:t>
                      </a:r>
                    </a:p>
                  </a:txBody>
                  <a:tcPr marL="100802" marR="100802" marT="50410" marB="5041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Contextually,</a:t>
                      </a:r>
                      <a:r>
                        <a:rPr lang="en-GB" sz="1700" b="1" baseline="0" dirty="0"/>
                        <a:t> this is significant as [the author] is clearly trying to teach/warn/celebrate/criticise/reveal the importance of…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700" b="1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baseline="0" dirty="0"/>
                        <a:t>OR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700" b="1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baseline="0" dirty="0"/>
                        <a:t>This could be of historical importance as it links to…</a:t>
                      </a:r>
                      <a:endParaRPr lang="en-GB" sz="1700" b="1" dirty="0"/>
                    </a:p>
                  </a:txBody>
                  <a:tcPr marL="100802" marR="100802" marT="50410" marB="504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0414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AO1: link back to question</a:t>
                      </a:r>
                    </a:p>
                  </a:txBody>
                  <a:tcPr marL="100802" marR="100802" marT="50410" marB="504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Therefore, </a:t>
                      </a:r>
                      <a:r>
                        <a:rPr lang="en-GB" sz="1700" b="1" baseline="0" dirty="0"/>
                        <a:t>[ref question] is [epitomised/typified/accentuated] at this moment because…</a:t>
                      </a:r>
                      <a:endParaRPr lang="en-GB" sz="1700" b="1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700" b="1" dirty="0"/>
                    </a:p>
                  </a:txBody>
                  <a:tcPr marL="100802" marR="100802" marT="50410" marB="50410"/>
                </a:tc>
                <a:extLst>
                  <a:ext uri="{0D108BD9-81ED-4DB2-BD59-A6C34878D82A}">
                    <a16:rowId xmlns:a16="http://schemas.microsoft.com/office/drawing/2014/main" val="987088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0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.9|0.8|186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.9|0.8|186|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1904</TotalTime>
  <Words>3658</Words>
  <Application>Microsoft Office PowerPoint</Application>
  <PresentationFormat>Custom</PresentationFormat>
  <Paragraphs>735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Cooper Black</vt:lpstr>
      <vt:lpstr>Forte</vt:lpstr>
      <vt:lpstr>Modern Love Grunge</vt:lpstr>
      <vt:lpstr>Tahoma</vt:lpstr>
      <vt:lpstr>Times New Roman</vt:lpstr>
      <vt:lpstr>Viner Hand ITC</vt:lpstr>
      <vt:lpstr>Office Theme</vt:lpstr>
      <vt:lpstr>GCSE English Language and Literature</vt:lpstr>
      <vt:lpstr>PowerPoint Presentation</vt:lpstr>
      <vt:lpstr>PowerPoint Presentation</vt:lpstr>
      <vt:lpstr>Year 11 Plan: Autumn Term </vt:lpstr>
      <vt:lpstr>PowerPoint Presentation</vt:lpstr>
      <vt:lpstr>The Booklets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 to Literature Revision: For every flashcard complete the following: </vt:lpstr>
      <vt:lpstr>PowerPoint Presentation</vt:lpstr>
      <vt:lpstr>PowerPoint Presentation</vt:lpstr>
      <vt:lpstr>PowerPoint Presentation</vt:lpstr>
      <vt:lpstr>ENGLISH LANGUAGE  Paper 1 Sentence Stems and Top Tips </vt:lpstr>
      <vt:lpstr>Paper 1 – Overview  Explorations in creative reading and writing  1 hr 45 minutes </vt:lpstr>
      <vt:lpstr>Q2: Mark Scheme  </vt:lpstr>
      <vt:lpstr>Q3: Mark Scheme </vt:lpstr>
      <vt:lpstr>Q4: Mark Scheme </vt:lpstr>
      <vt:lpstr>PowerPoint Presentation</vt:lpstr>
      <vt:lpstr>PowerPoint Presentation</vt:lpstr>
      <vt:lpstr>Homework </vt:lpstr>
    </vt:vector>
  </TitlesOfParts>
  <Company>Priestlands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 Paper 1 Sentence Stems and Top Tips</dc:title>
  <dc:creator>staff CANT</dc:creator>
  <cp:lastModifiedBy>A Cant</cp:lastModifiedBy>
  <cp:revision>102</cp:revision>
  <cp:lastPrinted>2024-01-26T13:34:32Z</cp:lastPrinted>
  <dcterms:created xsi:type="dcterms:W3CDTF">2020-11-11T15:10:59Z</dcterms:created>
  <dcterms:modified xsi:type="dcterms:W3CDTF">2025-09-18T16:23:20Z</dcterms:modified>
</cp:coreProperties>
</file>