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7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D9F5-D5BA-4E57-AC35-AA968FAE1E76}"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4CAD9-41D3-426C-AF72-61D299AAB60B}" type="slidenum">
              <a:rPr lang="en-GB" smtClean="0"/>
              <a:t>‹#›</a:t>
            </a:fld>
            <a:endParaRPr lang="en-GB"/>
          </a:p>
        </p:txBody>
      </p:sp>
    </p:spTree>
    <p:extLst>
      <p:ext uri="{BB962C8B-B14F-4D97-AF65-F5344CB8AC3E}">
        <p14:creationId xmlns:p14="http://schemas.microsoft.com/office/powerpoint/2010/main" val="319450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Well done</a:t>
            </a:r>
          </a:p>
          <a:p>
            <a:r>
              <a:rPr lang="en-GB" sz="1600" dirty="0" smtClean="0"/>
              <a:t>A good start</a:t>
            </a:r>
          </a:p>
          <a:p>
            <a:r>
              <a:rPr lang="en-GB" sz="1600" dirty="0" smtClean="0"/>
              <a:t>Yr 11 Programme</a:t>
            </a:r>
          </a:p>
          <a:p>
            <a:r>
              <a:rPr lang="en-GB" sz="1600" dirty="0" smtClean="0"/>
              <a:t>Yr 10 responsibility – senior students</a:t>
            </a:r>
          </a:p>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B38F2-43A0-430D-B7DF-5E3A479408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4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Paper 1 content was taught in year 10, Paper 2 content is being taught in year 11.  Some topics</a:t>
            </a:r>
            <a:r>
              <a:rPr lang="en-GB" baseline="0" dirty="0" smtClean="0"/>
              <a:t> from both papers were taught during year 9.</a:t>
            </a:r>
          </a:p>
          <a:p>
            <a:r>
              <a:rPr lang="en-GB" baseline="0" dirty="0" smtClean="0"/>
              <a:t>Exam dates have been taken from the AQA calendar https://cdn.sanity.io/files/p28bar15/green/c5e9f9bae7272b1b48a42130fc04d77f6dd0d5b5.pdf</a:t>
            </a:r>
          </a:p>
          <a:p>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3</a:t>
            </a:fld>
            <a:endParaRPr lang="en-GB"/>
          </a:p>
        </p:txBody>
      </p:sp>
    </p:spTree>
    <p:extLst>
      <p:ext uri="{BB962C8B-B14F-4D97-AF65-F5344CB8AC3E}">
        <p14:creationId xmlns:p14="http://schemas.microsoft.com/office/powerpoint/2010/main" val="27600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Higher Tier, grade 3 is a “safety net” grade awarded to students who narrowly miss a grade 4.  Failing to meet this mark would result in a grade U.</a:t>
            </a:r>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8</a:t>
            </a:fld>
            <a:endParaRPr lang="en-GB"/>
          </a:p>
        </p:txBody>
      </p:sp>
    </p:spTree>
    <p:extLst>
      <p:ext uri="{BB962C8B-B14F-4D97-AF65-F5344CB8AC3E}">
        <p14:creationId xmlns:p14="http://schemas.microsoft.com/office/powerpoint/2010/main" val="49502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AQA website has past papers</a:t>
            </a:r>
            <a:r>
              <a:rPr lang="en-GB" baseline="0" dirty="0" smtClean="0"/>
              <a:t> and mark schemes available to download.</a:t>
            </a:r>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10</a:t>
            </a:fld>
            <a:endParaRPr lang="en-GB"/>
          </a:p>
        </p:txBody>
      </p:sp>
    </p:spTree>
    <p:extLst>
      <p:ext uri="{BB962C8B-B14F-4D97-AF65-F5344CB8AC3E}">
        <p14:creationId xmlns:p14="http://schemas.microsoft.com/office/powerpoint/2010/main" val="381250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of an open response question, the longest question type in the exams (6 marks max)</a:t>
            </a:r>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11</a:t>
            </a:fld>
            <a:endParaRPr lang="en-GB"/>
          </a:p>
        </p:txBody>
      </p:sp>
    </p:spTree>
    <p:extLst>
      <p:ext uri="{BB962C8B-B14F-4D97-AF65-F5344CB8AC3E}">
        <p14:creationId xmlns:p14="http://schemas.microsoft.com/office/powerpoint/2010/main" val="353525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copy of the equation sheet which is given to all students for use in the exams.  For</a:t>
            </a:r>
            <a:r>
              <a:rPr lang="en-GB" baseline="0" dirty="0" smtClean="0"/>
              <a:t> both of the chemistry exams students are also given a periodic table. Calculators are permitted for use in all Science GCSE exams.</a:t>
            </a:r>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12</a:t>
            </a:fld>
            <a:endParaRPr lang="en-GB"/>
          </a:p>
        </p:txBody>
      </p:sp>
    </p:spTree>
    <p:extLst>
      <p:ext uri="{BB962C8B-B14F-4D97-AF65-F5344CB8AC3E}">
        <p14:creationId xmlns:p14="http://schemas.microsoft.com/office/powerpoint/2010/main" val="206488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Details of rooms/topics will be posted on Moodle</a:t>
            </a:r>
            <a:endParaRPr lang="en-GB" dirty="0"/>
          </a:p>
        </p:txBody>
      </p:sp>
      <p:sp>
        <p:nvSpPr>
          <p:cNvPr id="4" name="Slide Number Placeholder 3"/>
          <p:cNvSpPr>
            <a:spLocks noGrp="1"/>
          </p:cNvSpPr>
          <p:nvPr>
            <p:ph type="sldNum" sz="quarter" idx="10"/>
          </p:nvPr>
        </p:nvSpPr>
        <p:spPr/>
        <p:txBody>
          <a:bodyPr/>
          <a:lstStyle/>
          <a:p>
            <a:fld id="{1A94CAD9-41D3-426C-AF72-61D299AAB60B}" type="slidenum">
              <a:rPr lang="en-GB" smtClean="0"/>
              <a:t>19</a:t>
            </a:fld>
            <a:endParaRPr lang="en-GB"/>
          </a:p>
        </p:txBody>
      </p:sp>
    </p:spTree>
    <p:extLst>
      <p:ext uri="{BB962C8B-B14F-4D97-AF65-F5344CB8AC3E}">
        <p14:creationId xmlns:p14="http://schemas.microsoft.com/office/powerpoint/2010/main" val="427176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2A9A31-7DF5-4CA5-96E1-2271CA2BDEC9}"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9831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A9A31-7DF5-4CA5-96E1-2271CA2BDEC9}"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169568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A9A31-7DF5-4CA5-96E1-2271CA2BDEC9}"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192216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84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02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867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519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8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2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A9A31-7DF5-4CA5-96E1-2271CA2BDEC9}"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1806161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98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13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89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2A9A31-7DF5-4CA5-96E1-2271CA2BDEC9}"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18956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2A9A31-7DF5-4CA5-96E1-2271CA2BDEC9}"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414071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2A9A31-7DF5-4CA5-96E1-2271CA2BDEC9}" type="datetimeFigureOut">
              <a:rPr lang="en-GB" smtClean="0"/>
              <a:t>19/09/2025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418711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2A9A31-7DF5-4CA5-96E1-2271CA2BDEC9}"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278859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A9A31-7DF5-4CA5-96E1-2271CA2BDEC9}" type="datetimeFigureOut">
              <a:rPr lang="en-GB" smtClean="0"/>
              <a:t>19/09/2025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189836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2A9A31-7DF5-4CA5-96E1-2271CA2BDEC9}"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39684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2A9A31-7DF5-4CA5-96E1-2271CA2BDEC9}"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32DCF8-7328-4F9A-AB11-FD1507CA3573}" type="slidenum">
              <a:rPr lang="en-GB" smtClean="0"/>
              <a:t>‹#›</a:t>
            </a:fld>
            <a:endParaRPr lang="en-GB"/>
          </a:p>
        </p:txBody>
      </p:sp>
    </p:spTree>
    <p:extLst>
      <p:ext uri="{BB962C8B-B14F-4D97-AF65-F5344CB8AC3E}">
        <p14:creationId xmlns:p14="http://schemas.microsoft.com/office/powerpoint/2010/main" val="30815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A9A31-7DF5-4CA5-96E1-2271CA2BDEC9}" type="datetimeFigureOut">
              <a:rPr lang="en-GB" smtClean="0"/>
              <a:t>19/09/2025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2DCF8-7328-4F9A-AB11-FD1507CA3573}" type="slidenum">
              <a:rPr lang="en-GB" smtClean="0"/>
              <a:t>‹#›</a:t>
            </a:fld>
            <a:endParaRPr lang="en-GB"/>
          </a:p>
        </p:txBody>
      </p:sp>
    </p:spTree>
    <p:extLst>
      <p:ext uri="{BB962C8B-B14F-4D97-AF65-F5344CB8AC3E}">
        <p14:creationId xmlns:p14="http://schemas.microsoft.com/office/powerpoint/2010/main" val="355476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F192CE-B639-420C-9E3A-1EE9F0A1D9A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ECAC14-166E-44C6-9700-F501E87F9EB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03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qa.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0000"/>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62013" y="2364589"/>
            <a:ext cx="5705995" cy="1008112"/>
          </a:xfrm>
        </p:spPr>
        <p:txBody>
          <a:bodyPr>
            <a:noAutofit/>
          </a:bodyPr>
          <a:lstStyle/>
          <a:p>
            <a:pPr algn="r"/>
            <a:r>
              <a:rPr lang="en-GB" sz="11500" b="1" dirty="0">
                <a:solidFill>
                  <a:schemeClr val="bg1"/>
                </a:solidFill>
              </a:rPr>
              <a:t>Welcome</a:t>
            </a:r>
          </a:p>
        </p:txBody>
      </p:sp>
      <p:sp>
        <p:nvSpPr>
          <p:cNvPr id="8" name="Title 1"/>
          <p:cNvSpPr txBox="1">
            <a:spLocks/>
          </p:cNvSpPr>
          <p:nvPr/>
        </p:nvSpPr>
        <p:spPr>
          <a:xfrm>
            <a:off x="-360873" y="4118685"/>
            <a:ext cx="7124970" cy="1208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smtClean="0">
                <a:ln>
                  <a:noFill/>
                </a:ln>
                <a:solidFill>
                  <a:prstClr val="white"/>
                </a:solidFill>
                <a:effectLst/>
                <a:uLnTx/>
                <a:uFillTx/>
                <a:latin typeface="Calibri Light" panose="020F0302020204030204"/>
                <a:ea typeface="+mj-ea"/>
                <a:cs typeface="+mj-cs"/>
              </a:rPr>
              <a:t>GCSE Triple Science Revision</a:t>
            </a:r>
            <a:endParaRPr kumimoji="0" lang="en-GB" sz="6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543" y="3270268"/>
            <a:ext cx="4232166" cy="28230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6047">
            <a:off x="9784050" y="5424699"/>
            <a:ext cx="1576024" cy="15809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5543" y="103452"/>
            <a:ext cx="4232166" cy="2822911"/>
          </a:xfrm>
          <a:prstGeom prst="rect">
            <a:avLst/>
          </a:prstGeom>
        </p:spPr>
      </p:pic>
    </p:spTree>
    <p:extLst>
      <p:ext uri="{BB962C8B-B14F-4D97-AF65-F5344CB8AC3E}">
        <p14:creationId xmlns:p14="http://schemas.microsoft.com/office/powerpoint/2010/main" val="132653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6457" y="363089"/>
            <a:ext cx="10569613" cy="6494911"/>
          </a:xfrm>
          <a:prstGeom prst="rect">
            <a:avLst/>
          </a:prstGeom>
        </p:spPr>
      </p:pic>
      <p:sp>
        <p:nvSpPr>
          <p:cNvPr id="3" name="TextBox 2"/>
          <p:cNvSpPr txBox="1"/>
          <p:nvPr/>
        </p:nvSpPr>
        <p:spPr>
          <a:xfrm>
            <a:off x="673331" y="0"/>
            <a:ext cx="6384174" cy="646331"/>
          </a:xfrm>
          <a:prstGeom prst="rect">
            <a:avLst/>
          </a:prstGeom>
          <a:noFill/>
        </p:spPr>
        <p:txBody>
          <a:bodyPr wrap="square" rtlCol="0">
            <a:spAutoFit/>
          </a:bodyPr>
          <a:lstStyle/>
          <a:p>
            <a:r>
              <a:rPr lang="en-GB" dirty="0" smtClean="0"/>
              <a:t>Past papers and mark schemes are available from </a:t>
            </a:r>
            <a:r>
              <a:rPr lang="en-GB" dirty="0" smtClean="0">
                <a:hlinkClick r:id="rId4"/>
              </a:rPr>
              <a:t>www.aqa.org</a:t>
            </a:r>
            <a:endParaRPr lang="en-GB" dirty="0" smtClean="0"/>
          </a:p>
          <a:p>
            <a:endParaRPr lang="en-GB" dirty="0"/>
          </a:p>
        </p:txBody>
      </p:sp>
    </p:spTree>
    <p:extLst>
      <p:ext uri="{BB962C8B-B14F-4D97-AF65-F5344CB8AC3E}">
        <p14:creationId xmlns:p14="http://schemas.microsoft.com/office/powerpoint/2010/main" val="11917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985" y="206199"/>
            <a:ext cx="1052668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2B2438"/>
                </a:solidFill>
                <a:effectLst/>
                <a:uLnTx/>
                <a:uFillTx/>
                <a:latin typeface="__Open_Sans_4dd805"/>
                <a:ea typeface="+mn-ea"/>
                <a:cs typeface="+mn-cs"/>
              </a:rPr>
              <a:t>Question Style</a:t>
            </a:r>
            <a:endParaRPr kumimoji="0" lang="en-GB" sz="1800" b="0" i="0" u="none" strike="noStrike" kern="1200" cap="none" spc="0" normalizeH="0" baseline="0" noProof="0" dirty="0">
              <a:ln>
                <a:noFill/>
              </a:ln>
              <a:solidFill>
                <a:srgbClr val="2B2438"/>
              </a:solidFill>
              <a:effectLst/>
              <a:uLnTx/>
              <a:uFillTx/>
              <a:latin typeface="__Open_Sans_4dd805"/>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B2438"/>
                </a:solidFill>
                <a:effectLst/>
                <a:uLnTx/>
                <a:uFillTx/>
                <a:latin typeface="__Open_Sans_4dd805"/>
                <a:ea typeface="+mn-ea"/>
                <a:cs typeface="+mn-cs"/>
              </a:rPr>
              <a:t>Mixture of multiple </a:t>
            </a:r>
            <a:r>
              <a:rPr kumimoji="0" lang="en-GB" sz="1800" b="0" i="0" u="none" strike="noStrike" kern="1200" cap="none" spc="0" normalizeH="0" baseline="0" noProof="0" dirty="0">
                <a:ln>
                  <a:noFill/>
                </a:ln>
                <a:solidFill>
                  <a:srgbClr val="2B2438"/>
                </a:solidFill>
                <a:effectLst/>
                <a:uLnTx/>
                <a:uFillTx/>
                <a:latin typeface="__Open_Sans_4dd805"/>
                <a:ea typeface="+mn-ea"/>
                <a:cs typeface="+mn-cs"/>
              </a:rPr>
              <a:t>choice, structured, closed short answer, and open response</a:t>
            </a:r>
            <a:r>
              <a:rPr kumimoji="0" lang="en-GB" sz="1800" b="0" i="0" u="none" strike="noStrike" kern="1200" cap="none" spc="0" normalizeH="0" baseline="0" noProof="0" dirty="0" smtClean="0">
                <a:ln>
                  <a:noFill/>
                </a:ln>
                <a:solidFill>
                  <a:srgbClr val="2B2438"/>
                </a:solidFill>
                <a:effectLst/>
                <a:uLnTx/>
                <a:uFillTx/>
                <a:latin typeface="__Open_Sans_4dd805"/>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B2438"/>
              </a:solidFill>
              <a:effectLst/>
              <a:uLnTx/>
              <a:uFillTx/>
              <a:latin typeface="__Open_Sans_4dd805"/>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B2438"/>
                </a:solidFill>
                <a:effectLst/>
                <a:uLnTx/>
                <a:uFillTx/>
                <a:latin typeface="__Open_Sans_4dd805"/>
                <a:ea typeface="+mn-ea"/>
                <a:cs typeface="+mn-cs"/>
              </a:rPr>
              <a:t>There are </a:t>
            </a:r>
            <a:r>
              <a:rPr kumimoji="0" lang="en-GB" sz="1800" b="0" i="0" u="none" strike="noStrike" kern="1200" cap="none" spc="0" normalizeH="0" baseline="0" noProof="0" dirty="0" smtClean="0">
                <a:ln>
                  <a:noFill/>
                </a:ln>
                <a:solidFill>
                  <a:srgbClr val="2B2438"/>
                </a:solidFill>
                <a:effectLst/>
                <a:uLnTx/>
                <a:uFillTx/>
                <a:latin typeface="__Open_Sans_4dd805"/>
                <a:ea typeface="+mn-ea"/>
                <a:cs typeface="+mn-cs"/>
              </a:rPr>
              <a:t>28 </a:t>
            </a:r>
            <a:r>
              <a:rPr kumimoji="0" lang="en-GB" sz="1800" b="0" i="0" u="none" strike="noStrike" kern="1200" cap="none" spc="0" normalizeH="0" baseline="0" noProof="0" dirty="0" smtClean="0">
                <a:ln>
                  <a:noFill/>
                </a:ln>
                <a:solidFill>
                  <a:srgbClr val="2B2438"/>
                </a:solidFill>
                <a:effectLst/>
                <a:uLnTx/>
                <a:uFillTx/>
                <a:latin typeface="__Open_Sans_4dd805"/>
                <a:ea typeface="+mn-ea"/>
                <a:cs typeface="+mn-cs"/>
              </a:rPr>
              <a:t>Required Practicals across the 3 disciplines.  Students will be examined on a selection of these practicals.  </a:t>
            </a:r>
            <a:endParaRPr kumimoji="0" lang="en-GB" sz="1800" b="0" i="0" u="none" strike="noStrike" kern="1200" cap="none" spc="0" normalizeH="0" baseline="0" noProof="0" dirty="0">
              <a:ln>
                <a:noFill/>
              </a:ln>
              <a:solidFill>
                <a:srgbClr val="2B2438"/>
              </a:solidFill>
              <a:effectLst/>
              <a:uLnTx/>
              <a:uFillTx/>
              <a:latin typeface="__Open_Sans_4dd805"/>
              <a:ea typeface="+mn-ea"/>
              <a:cs typeface="+mn-cs"/>
            </a:endParaRPr>
          </a:p>
        </p:txBody>
      </p:sp>
      <p:pic>
        <p:nvPicPr>
          <p:cNvPr id="3" name="Picture 2"/>
          <p:cNvPicPr>
            <a:picLocks noChangeAspect="1"/>
          </p:cNvPicPr>
          <p:nvPr/>
        </p:nvPicPr>
        <p:blipFill>
          <a:blip r:embed="rId3"/>
          <a:stretch>
            <a:fillRect/>
          </a:stretch>
        </p:blipFill>
        <p:spPr>
          <a:xfrm>
            <a:off x="5943601" y="1583774"/>
            <a:ext cx="5064962" cy="5174474"/>
          </a:xfrm>
          <a:prstGeom prst="rect">
            <a:avLst/>
          </a:prstGeom>
        </p:spPr>
      </p:pic>
      <p:pic>
        <p:nvPicPr>
          <p:cNvPr id="5" name="Picture 4"/>
          <p:cNvPicPr>
            <a:picLocks noChangeAspect="1"/>
          </p:cNvPicPr>
          <p:nvPr/>
        </p:nvPicPr>
        <p:blipFill>
          <a:blip r:embed="rId4"/>
          <a:stretch>
            <a:fillRect/>
          </a:stretch>
        </p:blipFill>
        <p:spPr>
          <a:xfrm>
            <a:off x="478328" y="2240107"/>
            <a:ext cx="1959062" cy="2764156"/>
          </a:xfrm>
          <a:prstGeom prst="rect">
            <a:avLst/>
          </a:prstGeom>
        </p:spPr>
      </p:pic>
      <p:pic>
        <p:nvPicPr>
          <p:cNvPr id="6" name="Picture 5"/>
          <p:cNvPicPr>
            <a:picLocks noChangeAspect="1"/>
          </p:cNvPicPr>
          <p:nvPr/>
        </p:nvPicPr>
        <p:blipFill>
          <a:blip r:embed="rId5"/>
          <a:stretch>
            <a:fillRect/>
          </a:stretch>
        </p:blipFill>
        <p:spPr>
          <a:xfrm>
            <a:off x="2582661" y="3378950"/>
            <a:ext cx="1881274" cy="2654400"/>
          </a:xfrm>
          <a:prstGeom prst="rect">
            <a:avLst/>
          </a:prstGeom>
        </p:spPr>
      </p:pic>
    </p:spTree>
    <p:extLst>
      <p:ext uri="{BB962C8B-B14F-4D97-AF65-F5344CB8AC3E}">
        <p14:creationId xmlns:p14="http://schemas.microsoft.com/office/powerpoint/2010/main" val="29525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3261" y="72240"/>
            <a:ext cx="4706129" cy="6785760"/>
          </a:xfrm>
          <a:prstGeom prst="rect">
            <a:avLst/>
          </a:prstGeom>
        </p:spPr>
      </p:pic>
      <p:pic>
        <p:nvPicPr>
          <p:cNvPr id="3" name="Picture 2"/>
          <p:cNvPicPr>
            <a:picLocks noChangeAspect="1"/>
          </p:cNvPicPr>
          <p:nvPr/>
        </p:nvPicPr>
        <p:blipFill>
          <a:blip r:embed="rId4"/>
          <a:stretch>
            <a:fillRect/>
          </a:stretch>
        </p:blipFill>
        <p:spPr>
          <a:xfrm>
            <a:off x="6971138" y="109039"/>
            <a:ext cx="4735760" cy="6712161"/>
          </a:xfrm>
          <a:prstGeom prst="rect">
            <a:avLst/>
          </a:prstGeom>
        </p:spPr>
      </p:pic>
    </p:spTree>
    <p:extLst>
      <p:ext uri="{BB962C8B-B14F-4D97-AF65-F5344CB8AC3E}">
        <p14:creationId xmlns:p14="http://schemas.microsoft.com/office/powerpoint/2010/main" val="181467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594" y="2437137"/>
            <a:ext cx="2092270" cy="2683565"/>
          </a:xfrm>
          <a:prstGeom prst="rect">
            <a:avLst/>
          </a:prstGeom>
        </p:spPr>
      </p:pic>
      <p:pic>
        <p:nvPicPr>
          <p:cNvPr id="3" name="Picture 2"/>
          <p:cNvPicPr>
            <a:picLocks noChangeAspect="1"/>
          </p:cNvPicPr>
          <p:nvPr/>
        </p:nvPicPr>
        <p:blipFill>
          <a:blip r:embed="rId3"/>
          <a:stretch>
            <a:fillRect/>
          </a:stretch>
        </p:blipFill>
        <p:spPr>
          <a:xfrm>
            <a:off x="3378255" y="2446371"/>
            <a:ext cx="2665095" cy="2665095"/>
          </a:xfrm>
          <a:prstGeom prst="rect">
            <a:avLst/>
          </a:prstGeom>
        </p:spPr>
      </p:pic>
      <p:pic>
        <p:nvPicPr>
          <p:cNvPr id="4" name="Picture 3"/>
          <p:cNvPicPr>
            <a:picLocks noChangeAspect="1"/>
          </p:cNvPicPr>
          <p:nvPr/>
        </p:nvPicPr>
        <p:blipFill>
          <a:blip r:embed="rId4"/>
          <a:stretch>
            <a:fillRect/>
          </a:stretch>
        </p:blipFill>
        <p:spPr>
          <a:xfrm>
            <a:off x="6043350" y="2457193"/>
            <a:ext cx="2643449" cy="2643449"/>
          </a:xfrm>
          <a:prstGeom prst="rect">
            <a:avLst/>
          </a:prstGeom>
        </p:spPr>
      </p:pic>
      <p:pic>
        <p:nvPicPr>
          <p:cNvPr id="5" name="Picture 4"/>
          <p:cNvPicPr>
            <a:picLocks noChangeAspect="1"/>
          </p:cNvPicPr>
          <p:nvPr/>
        </p:nvPicPr>
        <p:blipFill>
          <a:blip r:embed="rId5"/>
          <a:stretch>
            <a:fillRect/>
          </a:stretch>
        </p:blipFill>
        <p:spPr>
          <a:xfrm>
            <a:off x="9842702" y="3587201"/>
            <a:ext cx="1800225" cy="2543175"/>
          </a:xfrm>
          <a:prstGeom prst="rect">
            <a:avLst/>
          </a:prstGeom>
        </p:spPr>
      </p:pic>
      <p:sp>
        <p:nvSpPr>
          <p:cNvPr id="7" name="TextBox 6"/>
          <p:cNvSpPr txBox="1"/>
          <p:nvPr/>
        </p:nvSpPr>
        <p:spPr>
          <a:xfrm>
            <a:off x="108065" y="238297"/>
            <a:ext cx="12083935" cy="2431435"/>
          </a:xfrm>
          <a:prstGeom prst="rect">
            <a:avLst/>
          </a:prstGeom>
          <a:noFill/>
        </p:spPr>
        <p:txBody>
          <a:bodyPr wrap="square" rtlCol="0">
            <a:spAutoFit/>
          </a:bodyPr>
          <a:lstStyle/>
          <a:p>
            <a:r>
              <a:rPr lang="en-GB" sz="3600" dirty="0" smtClean="0"/>
              <a:t>Revision guides available on </a:t>
            </a:r>
            <a:r>
              <a:rPr lang="en-GB" sz="3600" dirty="0" err="1" smtClean="0"/>
              <a:t>ParentPay</a:t>
            </a:r>
            <a:r>
              <a:rPr lang="en-GB" sz="3600" dirty="0" smtClean="0"/>
              <a:t> for £10.75 (set of 3)</a:t>
            </a:r>
          </a:p>
          <a:p>
            <a:endParaRPr lang="en-GB" sz="3600" dirty="0"/>
          </a:p>
          <a:p>
            <a:r>
              <a:rPr lang="en-GB" sz="3200" dirty="0" smtClean="0"/>
              <a:t>Grade 8-9 Workbooks are also available </a:t>
            </a:r>
            <a:r>
              <a:rPr lang="en-GB" sz="3200" dirty="0"/>
              <a:t>on </a:t>
            </a:r>
            <a:r>
              <a:rPr lang="en-GB" sz="3200" dirty="0" err="1"/>
              <a:t>ParentPay</a:t>
            </a:r>
            <a:r>
              <a:rPr lang="en-GB" sz="3200" dirty="0"/>
              <a:t> </a:t>
            </a:r>
            <a:r>
              <a:rPr lang="en-GB" sz="3200" dirty="0" smtClean="0"/>
              <a:t>for </a:t>
            </a:r>
            <a:r>
              <a:rPr lang="en-GB" sz="3200" smtClean="0"/>
              <a:t>£10.75 </a:t>
            </a:r>
            <a:r>
              <a:rPr lang="en-GB" sz="2400"/>
              <a:t>(set of 3)</a:t>
            </a:r>
          </a:p>
          <a:p>
            <a:endParaRPr lang="en-GB" sz="2400" dirty="0"/>
          </a:p>
          <a:p>
            <a:endParaRPr lang="en-GB" sz="2400" dirty="0"/>
          </a:p>
        </p:txBody>
      </p:sp>
    </p:spTree>
    <p:extLst>
      <p:ext uri="{BB962C8B-B14F-4D97-AF65-F5344CB8AC3E}">
        <p14:creationId xmlns:p14="http://schemas.microsoft.com/office/powerpoint/2010/main" val="217357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896" y="3473382"/>
            <a:ext cx="2721307" cy="1031994"/>
          </a:xfrm>
          <a:prstGeom prst="rect">
            <a:avLst/>
          </a:prstGeom>
        </p:spPr>
      </p:pic>
      <p:pic>
        <p:nvPicPr>
          <p:cNvPr id="8" name="Picture 7"/>
          <p:cNvPicPr>
            <a:picLocks noChangeAspect="1"/>
          </p:cNvPicPr>
          <p:nvPr/>
        </p:nvPicPr>
        <p:blipFill>
          <a:blip r:embed="rId3"/>
          <a:stretch>
            <a:fillRect/>
          </a:stretch>
        </p:blipFill>
        <p:spPr>
          <a:xfrm>
            <a:off x="588053" y="1043396"/>
            <a:ext cx="4191136" cy="1614062"/>
          </a:xfrm>
          <a:prstGeom prst="rect">
            <a:avLst/>
          </a:prstGeom>
        </p:spPr>
      </p:pic>
      <p:sp>
        <p:nvSpPr>
          <p:cNvPr id="3" name="TextBox 2"/>
          <p:cNvSpPr txBox="1"/>
          <p:nvPr/>
        </p:nvSpPr>
        <p:spPr>
          <a:xfrm>
            <a:off x="491350" y="113406"/>
            <a:ext cx="37241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www.kerboodle.com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4843844" y="1163530"/>
            <a:ext cx="702488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Online textbooks are available to view on the </a:t>
            </a:r>
            <a:r>
              <a:rPr kumimoji="0" lang="en-GB"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Kerboodle</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website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4"/>
          <a:stretch>
            <a:fillRect/>
          </a:stretch>
        </p:blipFill>
        <p:spPr>
          <a:xfrm>
            <a:off x="3406140" y="3218116"/>
            <a:ext cx="1905000" cy="2400300"/>
          </a:xfrm>
          <a:prstGeom prst="rect">
            <a:avLst/>
          </a:prstGeom>
        </p:spPr>
      </p:pic>
      <p:pic>
        <p:nvPicPr>
          <p:cNvPr id="10" name="Picture 9"/>
          <p:cNvPicPr>
            <a:picLocks noChangeAspect="1"/>
          </p:cNvPicPr>
          <p:nvPr/>
        </p:nvPicPr>
        <p:blipFill>
          <a:blip r:embed="rId5"/>
          <a:stretch>
            <a:fillRect/>
          </a:stretch>
        </p:blipFill>
        <p:spPr>
          <a:xfrm>
            <a:off x="5825144" y="3218116"/>
            <a:ext cx="1905000" cy="2400300"/>
          </a:xfrm>
          <a:prstGeom prst="rect">
            <a:avLst/>
          </a:prstGeom>
        </p:spPr>
      </p:pic>
      <p:pic>
        <p:nvPicPr>
          <p:cNvPr id="11" name="Picture 10"/>
          <p:cNvPicPr>
            <a:picLocks noChangeAspect="1"/>
          </p:cNvPicPr>
          <p:nvPr/>
        </p:nvPicPr>
        <p:blipFill>
          <a:blip r:embed="rId6"/>
          <a:stretch>
            <a:fillRect/>
          </a:stretch>
        </p:blipFill>
        <p:spPr>
          <a:xfrm>
            <a:off x="8356286" y="3218116"/>
            <a:ext cx="1905000" cy="2400300"/>
          </a:xfrm>
          <a:prstGeom prst="rect">
            <a:avLst/>
          </a:prstGeom>
        </p:spPr>
      </p:pic>
    </p:spTree>
    <p:extLst>
      <p:ext uri="{BB962C8B-B14F-4D97-AF65-F5344CB8AC3E}">
        <p14:creationId xmlns:p14="http://schemas.microsoft.com/office/powerpoint/2010/main" val="27902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41403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5070" y="106508"/>
            <a:ext cx="4820461" cy="3872771"/>
          </a:xfrm>
          <a:prstGeom prst="rect">
            <a:avLst/>
          </a:prstGeom>
        </p:spPr>
      </p:pic>
      <p:sp>
        <p:nvSpPr>
          <p:cNvPr id="2" name="Title 1"/>
          <p:cNvSpPr>
            <a:spLocks noGrp="1"/>
          </p:cNvSpPr>
          <p:nvPr>
            <p:ph type="title"/>
          </p:nvPr>
        </p:nvSpPr>
        <p:spPr/>
        <p:txBody>
          <a:bodyPr/>
          <a:lstStyle/>
          <a:p>
            <a:r>
              <a:rPr lang="en-GB" dirty="0" smtClean="0"/>
              <a:t>What is </a:t>
            </a:r>
            <a:r>
              <a:rPr lang="en-GB" dirty="0" err="1"/>
              <a:t>S</a:t>
            </a:r>
            <a:r>
              <a:rPr lang="en-GB" dirty="0" err="1" smtClean="0"/>
              <a:t>parx</a:t>
            </a:r>
            <a:r>
              <a:rPr lang="en-GB" dirty="0" smtClean="0"/>
              <a:t> Science?</a:t>
            </a:r>
            <a:endParaRPr lang="en-GB" dirty="0"/>
          </a:p>
        </p:txBody>
      </p:sp>
      <p:sp>
        <p:nvSpPr>
          <p:cNvPr id="3" name="Content Placeholder 2"/>
          <p:cNvSpPr>
            <a:spLocks noGrp="1"/>
          </p:cNvSpPr>
          <p:nvPr>
            <p:ph idx="1"/>
          </p:nvPr>
        </p:nvSpPr>
        <p:spPr>
          <a:xfrm>
            <a:off x="293255" y="2185844"/>
            <a:ext cx="10515600" cy="4351338"/>
          </a:xfrm>
        </p:spPr>
        <p:txBody>
          <a:bodyPr>
            <a:normAutofit/>
          </a:bodyPr>
          <a:lstStyle/>
          <a:p>
            <a:pPr lvl="0"/>
            <a:r>
              <a:rPr lang="en-GB" dirty="0" err="1"/>
              <a:t>Sparx</a:t>
            </a:r>
            <a:r>
              <a:rPr lang="en-GB" dirty="0"/>
              <a:t> Science provides personalised homework that </a:t>
            </a:r>
            <a:r>
              <a:rPr lang="en-GB" dirty="0" smtClean="0"/>
              <a:t>aids </a:t>
            </a:r>
            <a:r>
              <a:rPr lang="en-GB" dirty="0"/>
              <a:t>retention and </a:t>
            </a:r>
            <a:r>
              <a:rPr lang="en-GB" dirty="0" smtClean="0"/>
              <a:t>recall.</a:t>
            </a:r>
          </a:p>
          <a:p>
            <a:pPr lvl="0"/>
            <a:r>
              <a:rPr lang="en-GB" b="1" dirty="0" smtClean="0"/>
              <a:t>Teachers </a:t>
            </a:r>
            <a:r>
              <a:rPr lang="en-GB" b="1" dirty="0"/>
              <a:t>will set </a:t>
            </a:r>
            <a:r>
              <a:rPr lang="en-GB" b="1" dirty="0" smtClean="0"/>
              <a:t>topics that are coming up in the first mock series, in November. </a:t>
            </a:r>
          </a:p>
          <a:p>
            <a:pPr lvl="0"/>
            <a:r>
              <a:rPr lang="en-GB" dirty="0" smtClean="0"/>
              <a:t>Sometimes </a:t>
            </a:r>
            <a:r>
              <a:rPr lang="en-GB" dirty="0"/>
              <a:t>science questions may challenge students, however where this is the case </a:t>
            </a:r>
            <a:r>
              <a:rPr lang="en-GB" dirty="0" err="1"/>
              <a:t>Sparx</a:t>
            </a:r>
            <a:r>
              <a:rPr lang="en-GB" dirty="0"/>
              <a:t> provides unique support to fill knowledge gaps or guide them through application of scientific ideas. </a:t>
            </a:r>
          </a:p>
        </p:txBody>
      </p:sp>
    </p:spTree>
    <p:extLst>
      <p:ext uri="{BB962C8B-B14F-4D97-AF65-F5344CB8AC3E}">
        <p14:creationId xmlns:p14="http://schemas.microsoft.com/office/powerpoint/2010/main" val="24216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3" name="Content Placeholder 2"/>
          <p:cNvSpPr>
            <a:spLocks noGrp="1"/>
          </p:cNvSpPr>
          <p:nvPr>
            <p:ph idx="1"/>
          </p:nvPr>
        </p:nvSpPr>
        <p:spPr/>
        <p:txBody>
          <a:bodyPr>
            <a:normAutofit/>
          </a:bodyPr>
          <a:lstStyle/>
          <a:p>
            <a:pPr lvl="0"/>
            <a:r>
              <a:rPr lang="en-GB" dirty="0"/>
              <a:t>Provide a quiet space for your child to focus on their homework, minimising distractions where possible.</a:t>
            </a:r>
          </a:p>
          <a:p>
            <a:pPr lvl="0"/>
            <a:r>
              <a:rPr lang="en-GB" dirty="0"/>
              <a:t>Encourage your child to start their homework early so they can get support before the deadline if they are stuck. </a:t>
            </a:r>
          </a:p>
          <a:p>
            <a:pPr lvl="0"/>
            <a:r>
              <a:rPr lang="en-GB" dirty="0" err="1"/>
              <a:t>Sparx</a:t>
            </a:r>
            <a:r>
              <a:rPr lang="en-GB" dirty="0"/>
              <a:t> Science will automatically adjust the level of questions based on your child’s answers, please try not to answer the questions for them, instead ensure they are carefully reading the support and using this information to answer the questions.</a:t>
            </a:r>
          </a:p>
          <a:p>
            <a:pPr marL="0" indent="0">
              <a:buNone/>
            </a:pPr>
            <a:endParaRPr lang="en-GB" dirty="0"/>
          </a:p>
        </p:txBody>
      </p:sp>
    </p:spTree>
    <p:extLst>
      <p:ext uri="{BB962C8B-B14F-4D97-AF65-F5344CB8AC3E}">
        <p14:creationId xmlns:p14="http://schemas.microsoft.com/office/powerpoint/2010/main" val="39813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details</a:t>
            </a:r>
            <a:endParaRPr lang="en-GB" dirty="0"/>
          </a:p>
        </p:txBody>
      </p:sp>
      <p:sp>
        <p:nvSpPr>
          <p:cNvPr id="3" name="Content Placeholder 2"/>
          <p:cNvSpPr>
            <a:spLocks noGrp="1"/>
          </p:cNvSpPr>
          <p:nvPr>
            <p:ph idx="1"/>
          </p:nvPr>
        </p:nvSpPr>
        <p:spPr>
          <a:xfrm>
            <a:off x="607290" y="1816389"/>
            <a:ext cx="11122891" cy="4351338"/>
          </a:xfrm>
        </p:spPr>
        <p:txBody>
          <a:bodyPr/>
          <a:lstStyle/>
          <a:p>
            <a:pPr lvl="0"/>
            <a:r>
              <a:rPr lang="en-GB" dirty="0"/>
              <a:t>Students log in at app.sparx-learning.com. They will need to find their school and log in using their </a:t>
            </a:r>
            <a:r>
              <a:rPr lang="en-GB" dirty="0" err="1"/>
              <a:t>Sparx</a:t>
            </a:r>
            <a:r>
              <a:rPr lang="en-GB" dirty="0"/>
              <a:t> Maths details. </a:t>
            </a:r>
            <a:endParaRPr lang="en-GB" dirty="0" smtClean="0"/>
          </a:p>
          <a:p>
            <a:pPr lvl="0"/>
            <a:endParaRPr lang="en-GB" dirty="0"/>
          </a:p>
          <a:p>
            <a:pPr lvl="0"/>
            <a:r>
              <a:rPr lang="en-GB" b="1" dirty="0" smtClean="0"/>
              <a:t>Homework will be handed out on Tuesday every week, and collected on Monday </a:t>
            </a:r>
          </a:p>
          <a:p>
            <a:pPr lvl="0"/>
            <a:endParaRPr lang="en-GB" dirty="0"/>
          </a:p>
          <a:p>
            <a:pPr lvl="0"/>
            <a:r>
              <a:rPr lang="en-GB" dirty="0" smtClean="0"/>
              <a:t>Each </a:t>
            </a:r>
            <a:r>
              <a:rPr lang="en-GB" dirty="0" err="1" smtClean="0"/>
              <a:t>Sparx</a:t>
            </a:r>
            <a:r>
              <a:rPr lang="en-GB" dirty="0" smtClean="0"/>
              <a:t> Science homework should take 1 hour. </a:t>
            </a:r>
            <a:endParaRPr lang="en-GB" dirty="0"/>
          </a:p>
        </p:txBody>
      </p:sp>
    </p:spTree>
    <p:extLst>
      <p:ext uri="{BB962C8B-B14F-4D97-AF65-F5344CB8AC3E}">
        <p14:creationId xmlns:p14="http://schemas.microsoft.com/office/powerpoint/2010/main" val="2605745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81" y="766618"/>
            <a:ext cx="11296073"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After School Science Revision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Every Monday 3pm-4pm starting this Monday 22</a:t>
            </a:r>
            <a:r>
              <a:rPr kumimoji="0" lang="en-GB" sz="40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9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446" y="1589526"/>
            <a:ext cx="10886733" cy="51398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prstClr val="black"/>
                </a:solidFill>
                <a:effectLst/>
                <a:uLnTx/>
                <a:uFillTx/>
                <a:latin typeface="Calibri" panose="020F0502020204030204"/>
                <a:ea typeface="+mn-ea"/>
                <a:cs typeface="+mn-cs"/>
              </a:rPr>
              <a:t>Exam Board: </a:t>
            </a:r>
            <a:r>
              <a:rPr kumimoji="0" lang="en-GB" sz="6000" b="1" i="0" u="none" strike="noStrike" kern="1200" cap="none" spc="0" normalizeH="0" baseline="0" noProof="0" dirty="0" smtClean="0">
                <a:ln>
                  <a:noFill/>
                </a:ln>
                <a:solidFill>
                  <a:srgbClr val="7030A0"/>
                </a:solidFill>
                <a:effectLst/>
                <a:uLnTx/>
                <a:uFillTx/>
                <a:latin typeface="Calibri" panose="020F0502020204030204"/>
                <a:ea typeface="+mn-ea"/>
                <a:cs typeface="+mn-cs"/>
              </a:rPr>
              <a:t>AQA</a:t>
            </a:r>
            <a:r>
              <a:rPr kumimoji="0" lang="en-GB" sz="6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FA0000"/>
                </a:solidFill>
                <a:effectLst/>
                <a:uLnTx/>
                <a:uFillTx/>
                <a:latin typeface="Calibri" panose="020F0502020204030204"/>
                <a:ea typeface="+mn-ea"/>
                <a:cs typeface="+mn-cs"/>
              </a:rPr>
              <a:t>GCSE</a:t>
            </a:r>
            <a:r>
              <a:rPr kumimoji="0" lang="en-GB" sz="6000" b="1" i="0" u="none" strike="noStrike" kern="1200" cap="none" spc="0" normalizeH="0" noProof="0" dirty="0" smtClean="0">
                <a:ln>
                  <a:noFill/>
                </a:ln>
                <a:solidFill>
                  <a:srgbClr val="FA0000"/>
                </a:solidFill>
                <a:effectLst/>
                <a:uLnTx/>
                <a:uFillTx/>
                <a:latin typeface="Calibri" panose="020F0502020204030204"/>
                <a:ea typeface="+mn-ea"/>
                <a:cs typeface="+mn-cs"/>
              </a:rPr>
              <a:t> Biology </a:t>
            </a:r>
            <a:r>
              <a:rPr kumimoji="0" lang="en-GB" sz="4000" b="1" i="0" u="none" strike="noStrike" kern="1200" cap="none" spc="0" normalizeH="0" noProof="0" dirty="0" smtClean="0">
                <a:ln>
                  <a:noFill/>
                </a:ln>
                <a:solidFill>
                  <a:srgbClr val="FA0000"/>
                </a:solidFill>
                <a:effectLst/>
                <a:uLnTx/>
                <a:uFillTx/>
                <a:latin typeface="Calibri" panose="020F0502020204030204"/>
                <a:ea typeface="+mn-ea"/>
                <a:cs typeface="+mn-cs"/>
              </a:rPr>
              <a:t>8461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baseline="0" dirty="0" smtClean="0">
                <a:solidFill>
                  <a:srgbClr val="FA0000"/>
                </a:solidFill>
                <a:latin typeface="Calibri" panose="020F0502020204030204"/>
              </a:rPr>
              <a:t>GCSE</a:t>
            </a:r>
            <a:r>
              <a:rPr lang="en-GB" sz="6000" b="1" dirty="0" smtClean="0">
                <a:solidFill>
                  <a:srgbClr val="FA0000"/>
                </a:solidFill>
                <a:latin typeface="Calibri" panose="020F0502020204030204"/>
              </a:rPr>
              <a:t> Chemistry </a:t>
            </a:r>
            <a:r>
              <a:rPr lang="en-GB" sz="4000" b="1" dirty="0" smtClean="0">
                <a:solidFill>
                  <a:srgbClr val="FA0000"/>
                </a:solidFill>
                <a:latin typeface="Calibri" panose="020F0502020204030204"/>
              </a:rPr>
              <a:t>8462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FA0000"/>
                </a:solidFill>
                <a:effectLst/>
                <a:uLnTx/>
                <a:uFillTx/>
                <a:latin typeface="Calibri" panose="020F0502020204030204"/>
                <a:ea typeface="+mn-ea"/>
                <a:cs typeface="+mn-cs"/>
              </a:rPr>
              <a:t>GCSE</a:t>
            </a:r>
            <a:r>
              <a:rPr kumimoji="0" lang="en-GB" sz="6000" b="1" i="0" u="none" strike="noStrike" kern="1200" cap="none" spc="0" normalizeH="0" noProof="0" dirty="0" smtClean="0">
                <a:ln>
                  <a:noFill/>
                </a:ln>
                <a:solidFill>
                  <a:srgbClr val="FA0000"/>
                </a:solidFill>
                <a:effectLst/>
                <a:uLnTx/>
                <a:uFillTx/>
                <a:latin typeface="Calibri" panose="020F0502020204030204"/>
                <a:ea typeface="+mn-ea"/>
                <a:cs typeface="+mn-cs"/>
              </a:rPr>
              <a:t> Physics </a:t>
            </a:r>
            <a:r>
              <a:rPr kumimoji="0" lang="en-GB" sz="4000" b="1" i="0" u="none" strike="noStrike" kern="1200" cap="none" spc="0" normalizeH="0" noProof="0" dirty="0" smtClean="0">
                <a:ln>
                  <a:noFill/>
                </a:ln>
                <a:solidFill>
                  <a:srgbClr val="FA0000"/>
                </a:solidFill>
                <a:effectLst/>
                <a:uLnTx/>
                <a:uFillTx/>
                <a:latin typeface="Calibri" panose="020F0502020204030204"/>
                <a:ea typeface="+mn-ea"/>
                <a:cs typeface="+mn-cs"/>
              </a:rPr>
              <a:t>8463</a:t>
            </a:r>
            <a:endParaRPr kumimoji="0" lang="en-GB" sz="4000" b="1" i="0" u="none" strike="noStrike" kern="1200" cap="none" spc="0" normalizeH="0" baseline="0" noProof="0" dirty="0" smtClean="0">
              <a:ln>
                <a:noFill/>
              </a:ln>
              <a:solidFill>
                <a:srgbClr val="FA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FA0000"/>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8488075" y="64477"/>
            <a:ext cx="3703925" cy="1294424"/>
          </a:xfrm>
          <a:prstGeom prst="rect">
            <a:avLst/>
          </a:prstGeom>
        </p:spPr>
      </p:pic>
    </p:spTree>
    <p:extLst>
      <p:ext uri="{BB962C8B-B14F-4D97-AF65-F5344CB8AC3E}">
        <p14:creationId xmlns:p14="http://schemas.microsoft.com/office/powerpoint/2010/main" val="73703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24050" y="38100"/>
            <a:ext cx="3073400" cy="25527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Biology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45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a:off x="1924050" y="2711450"/>
            <a:ext cx="3073400" cy="25527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Biology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 hour 45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5181600" y="25400"/>
            <a:ext cx="3073400" cy="2552700"/>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Chemistry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 hour 45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p:nvPr/>
        </p:nvSpPr>
        <p:spPr>
          <a:xfrm>
            <a:off x="5181600" y="2711450"/>
            <a:ext cx="3073400" cy="2552700"/>
          </a:xfrm>
          <a:prstGeom prst="roundRect">
            <a:avLst/>
          </a:prstGeom>
          <a:solidFill>
            <a:srgbClr val="FA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Chemistry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 hour 45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8623300" y="25400"/>
            <a:ext cx="3073400" cy="25527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 hour 45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8623300" y="2711450"/>
            <a:ext cx="3073400" cy="25527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100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 hour 45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Left Brace 1"/>
          <p:cNvSpPr/>
          <p:nvPr/>
        </p:nvSpPr>
        <p:spPr>
          <a:xfrm rot="16200000">
            <a:off x="3146425" y="4097110"/>
            <a:ext cx="533400" cy="29781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eft Brace 14"/>
          <p:cNvSpPr/>
          <p:nvPr/>
        </p:nvSpPr>
        <p:spPr>
          <a:xfrm rot="16200000">
            <a:off x="6451600" y="4108902"/>
            <a:ext cx="533400" cy="29781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eft Brace 15"/>
          <p:cNvSpPr/>
          <p:nvPr/>
        </p:nvSpPr>
        <p:spPr>
          <a:xfrm rot="16200000">
            <a:off x="9944606" y="4097110"/>
            <a:ext cx="533400" cy="297815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924050" y="5908220"/>
            <a:ext cx="297446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One GCSE Grade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9-1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5280531" y="5901871"/>
            <a:ext cx="297446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One GCSE Grade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9-1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8722231" y="5908221"/>
            <a:ext cx="297446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One GCSE Grade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9-1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3"/>
          <a:stretch>
            <a:fillRect/>
          </a:stretch>
        </p:blipFill>
        <p:spPr>
          <a:xfrm>
            <a:off x="127000" y="2662"/>
            <a:ext cx="1739899" cy="608049"/>
          </a:xfrm>
          <a:prstGeom prst="rect">
            <a:avLst/>
          </a:prstGeom>
        </p:spPr>
      </p:pic>
      <p:sp>
        <p:nvSpPr>
          <p:cNvPr id="18" name="TextBox 17"/>
          <p:cNvSpPr txBox="1"/>
          <p:nvPr/>
        </p:nvSpPr>
        <p:spPr>
          <a:xfrm>
            <a:off x="2655083" y="-17235"/>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May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912633" y="-41726"/>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18</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May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9438312" y="-41726"/>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2747158" y="2646134"/>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5912632" y="2646134"/>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9354333" y="2656115"/>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15</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26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4883" y="337373"/>
            <a:ext cx="643617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AQA GCSE: Triple Biology</a:t>
            </a:r>
          </a:p>
        </p:txBody>
      </p:sp>
      <p:pic>
        <p:nvPicPr>
          <p:cNvPr id="3" name="Picture 2"/>
          <p:cNvPicPr>
            <a:picLocks noChangeAspect="1"/>
          </p:cNvPicPr>
          <p:nvPr/>
        </p:nvPicPr>
        <p:blipFill>
          <a:blip r:embed="rId2"/>
          <a:stretch>
            <a:fillRect/>
          </a:stretch>
        </p:blipFill>
        <p:spPr>
          <a:xfrm>
            <a:off x="9902557" y="64477"/>
            <a:ext cx="2289443" cy="800100"/>
          </a:xfrm>
          <a:prstGeom prst="rect">
            <a:avLst/>
          </a:prstGeom>
        </p:spPr>
      </p:pic>
      <p:sp>
        <p:nvSpPr>
          <p:cNvPr id="18" name="Rounded Rectangle 17"/>
          <p:cNvSpPr/>
          <p:nvPr/>
        </p:nvSpPr>
        <p:spPr>
          <a:xfrm>
            <a:off x="343162" y="1349052"/>
            <a:ext cx="5541807" cy="519297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Biology 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 = Cell structure and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B2 = Cell division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B3 = Organisation and the digestive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B4 =Organising animals and 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B5 = Communicable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B6 = Preventing and treating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B7 = Non-communicable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B8 = Photosynthesis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B9 = Respiration</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6222970" y="1349052"/>
            <a:ext cx="5541807" cy="519297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Biology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B10 = The human nervous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B11 = Hormonal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B12 Homeostasis in action</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B13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Reproduction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B14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Variation and evolution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B15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Genetics and evolution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B16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Adaptations, interdependence and competition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B17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Organising an 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B18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Biodiversity and ecosystems </a:t>
            </a:r>
          </a:p>
        </p:txBody>
      </p:sp>
    </p:spTree>
    <p:extLst>
      <p:ext uri="{BB962C8B-B14F-4D97-AF65-F5344CB8AC3E}">
        <p14:creationId xmlns:p14="http://schemas.microsoft.com/office/powerpoint/2010/main" val="404496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2557" y="64477"/>
            <a:ext cx="2289443" cy="800100"/>
          </a:xfrm>
          <a:prstGeom prst="rect">
            <a:avLst/>
          </a:prstGeom>
        </p:spPr>
      </p:pic>
      <p:sp>
        <p:nvSpPr>
          <p:cNvPr id="22" name="Rounded Rectangle 21"/>
          <p:cNvSpPr/>
          <p:nvPr/>
        </p:nvSpPr>
        <p:spPr>
          <a:xfrm>
            <a:off x="621921" y="1619939"/>
            <a:ext cx="5205673" cy="4535202"/>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Chemistry 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C1 = Atomic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C2 = The periodic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C3 = Structure and bonding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C4 = Chemical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C5 = Chemical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C6 = Electrolysis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C7 = Energy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593074" y="464527"/>
            <a:ext cx="693306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AQA GCSE: Triple Chemistry</a:t>
            </a:r>
          </a:p>
        </p:txBody>
      </p:sp>
      <p:sp>
        <p:nvSpPr>
          <p:cNvPr id="9" name="Rounded Rectangle 8"/>
          <p:cNvSpPr/>
          <p:nvPr/>
        </p:nvSpPr>
        <p:spPr>
          <a:xfrm>
            <a:off x="6381275" y="1619939"/>
            <a:ext cx="5205673" cy="4535202"/>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Chemistry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C8 = Rates and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equilibrium </a:t>
            </a:r>
            <a:endParaRPr kumimoji="0" lang="en-GB" sz="2400" b="0" i="1"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C9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Crude oil and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fuels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C10 = Organic reactions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C11 Polymers</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schemeClr val="tx1"/>
                </a:solidFill>
                <a:effectLst/>
                <a:uLnTx/>
                <a:uFillTx/>
                <a:latin typeface="Calibri" panose="020F0502020204030204"/>
                <a:ea typeface="+mn-ea"/>
                <a:cs typeface="Arial" pitchFamily="34" charset="0"/>
              </a:rPr>
              <a:t>C12 </a:t>
            </a:r>
            <a:r>
              <a:rPr kumimoji="0" lang="en-GB" sz="240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 Chemical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schemeClr val="tx1"/>
                </a:solidFill>
                <a:effectLst/>
                <a:uLnTx/>
                <a:uFillTx/>
                <a:latin typeface="Calibri" panose="020F0502020204030204"/>
                <a:ea typeface="+mn-ea"/>
                <a:cs typeface="Arial" pitchFamily="34" charset="0"/>
              </a:rPr>
              <a:t>C13 </a:t>
            </a:r>
            <a:r>
              <a:rPr kumimoji="0" lang="en-GB" sz="240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 The Earth’s atmosphere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C14 </a:t>
            </a:r>
            <a:r>
              <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The Earth’s resources </a:t>
            </a:r>
            <a:endPar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C15 = Using our resources</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35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2557" y="64477"/>
            <a:ext cx="2289443" cy="800100"/>
          </a:xfrm>
          <a:prstGeom prst="rect">
            <a:avLst/>
          </a:prstGeom>
        </p:spPr>
      </p:pic>
      <p:sp>
        <p:nvSpPr>
          <p:cNvPr id="23" name="Rounded Rectangle 22"/>
          <p:cNvSpPr/>
          <p:nvPr/>
        </p:nvSpPr>
        <p:spPr>
          <a:xfrm>
            <a:off x="384791" y="1473567"/>
            <a:ext cx="5470098" cy="495452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Physics 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P1 = Conservation and dissipation of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P2 = Energy transfer by heating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P3 = Energy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P4 = Electric circuits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P5 = Electricity in the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P6 = Molecules and matter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P7 = Radioactivity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289110" y="399631"/>
            <a:ext cx="693306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AQA GCSE: Triple Physics</a:t>
            </a:r>
          </a:p>
        </p:txBody>
      </p:sp>
      <p:sp>
        <p:nvSpPr>
          <p:cNvPr id="8" name="Rounded Rectangle 7"/>
          <p:cNvSpPr/>
          <p:nvPr/>
        </p:nvSpPr>
        <p:spPr>
          <a:xfrm>
            <a:off x="6368007" y="1473567"/>
            <a:ext cx="5470098" cy="495452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Physics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P8 = Forces in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balance P9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P10 = Forces and </a:t>
            </a: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P11 = Force and pressure</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schemeClr val="tx1"/>
                </a:solidFill>
                <a:effectLst/>
                <a:uLnTx/>
                <a:uFillTx/>
                <a:latin typeface="Calibri" panose="020F0502020204030204"/>
                <a:ea typeface="+mn-ea"/>
                <a:cs typeface="Arial" pitchFamily="34" charset="0"/>
              </a:rPr>
              <a:t>P12 </a:t>
            </a:r>
            <a:r>
              <a:rPr kumimoji="0" lang="en-GB" sz="240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 Wave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schemeClr val="tx1"/>
                </a:solidFill>
                <a:effectLst/>
                <a:uLnTx/>
                <a:uFillTx/>
                <a:latin typeface="Calibri" panose="020F0502020204030204"/>
                <a:ea typeface="+mn-ea"/>
                <a:cs typeface="Arial" pitchFamily="34" charset="0"/>
              </a:rPr>
              <a:t>P13 </a:t>
            </a:r>
            <a:r>
              <a:rPr kumimoji="0" lang="en-GB" sz="240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 Electromagnetic </a:t>
            </a:r>
            <a:r>
              <a:rPr kumimoji="0" lang="en-GB" sz="2400" u="none" strike="noStrike" kern="1200" cap="none" spc="0" normalizeH="0" baseline="0" noProof="0" dirty="0" smtClean="0">
                <a:ln>
                  <a:noFill/>
                </a:ln>
                <a:solidFill>
                  <a:schemeClr val="tx1"/>
                </a:solidFill>
                <a:effectLst/>
                <a:uLnTx/>
                <a:uFillTx/>
                <a:latin typeface="Calibri" panose="020F0502020204030204"/>
                <a:ea typeface="+mn-ea"/>
                <a:cs typeface="Arial" pitchFamily="34" charset="0"/>
              </a:rPr>
              <a:t>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P14 = Light</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P15 </a:t>
            </a:r>
            <a:r>
              <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a:t>
            </a: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Electromagnetism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P16 = Space  </a:t>
            </a:r>
            <a:endParaRPr kumimoji="0" lang="en-GB" sz="240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0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11"/>
            <a:ext cx="6741622" cy="59093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GCSE </a:t>
            </a:r>
            <a:r>
              <a:rPr kumimoji="0" lang="en-GB" sz="4400" b="0" i="0" u="sng" strike="noStrike" kern="1200" cap="none" spc="0" normalizeH="0" baseline="0" noProof="0" dirty="0" smtClean="0">
                <a:ln>
                  <a:noFill/>
                </a:ln>
                <a:solidFill>
                  <a:prstClr val="black"/>
                </a:solidFill>
                <a:effectLst/>
                <a:uLnTx/>
                <a:uFillTx/>
                <a:latin typeface="Calibri" panose="020F0502020204030204"/>
                <a:ea typeface="+mn-ea"/>
                <a:cs typeface="+mn-cs"/>
              </a:rPr>
              <a:t>Triple Science Grading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Students will be awarded 3 separate science GCSEs – Biology, Chemistry and Physics.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marks from both exam papers (e.g. biology) are added up to give a mark out of 200.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This score out of 200 generates the final grade.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6936922" y="954"/>
            <a:ext cx="4819649" cy="6857046"/>
          </a:xfrm>
          <a:prstGeom prst="rect">
            <a:avLst/>
          </a:prstGeom>
        </p:spPr>
      </p:pic>
    </p:spTree>
    <p:extLst>
      <p:ext uri="{BB962C8B-B14F-4D97-AF65-F5344CB8AC3E}">
        <p14:creationId xmlns:p14="http://schemas.microsoft.com/office/powerpoint/2010/main" val="214403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11"/>
            <a:ext cx="6741622" cy="70480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GCSE </a:t>
            </a:r>
            <a:r>
              <a:rPr kumimoji="0" lang="en-GB" sz="4400" b="0" i="0" u="sng" strike="noStrike" kern="1200" cap="none" spc="0" normalizeH="0" baseline="0" noProof="0" dirty="0" smtClean="0">
                <a:ln>
                  <a:noFill/>
                </a:ln>
                <a:solidFill>
                  <a:prstClr val="black"/>
                </a:solidFill>
                <a:effectLst/>
                <a:uLnTx/>
                <a:uFillTx/>
                <a:latin typeface="Calibri" panose="020F0502020204030204"/>
                <a:ea typeface="+mn-ea"/>
                <a:cs typeface="+mn-cs"/>
              </a:rPr>
              <a:t>Triple Science Grading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effectLst/>
              <a:uLnTx/>
              <a:uFillTx/>
              <a:latin typeface="Calibri" panose="020F0502020204030204"/>
              <a:ea typeface="+mn-ea"/>
              <a:cs typeface="+mn-cs"/>
            </a:endParaRPr>
          </a:p>
          <a:p>
            <a:pPr lvl="0" algn="ctr">
              <a:defRPr/>
            </a:pPr>
            <a:r>
              <a:rPr lang="en-GB" sz="3600" u="sng" dirty="0"/>
              <a:t>Tiers of Entry</a:t>
            </a:r>
          </a:p>
          <a:p>
            <a:pPr lvl="0" algn="ctr">
              <a:defRPr/>
            </a:pPr>
            <a:endParaRPr lang="en-GB" sz="1400" dirty="0"/>
          </a:p>
          <a:p>
            <a:pPr lvl="0" algn="ctr">
              <a:defRPr/>
            </a:pPr>
            <a:endParaRPr lang="en-GB" sz="2000" dirty="0"/>
          </a:p>
          <a:p>
            <a:pPr lvl="0" algn="ctr">
              <a:defRPr/>
            </a:pPr>
            <a:r>
              <a:rPr lang="en-GB" sz="2800" dirty="0"/>
              <a:t>Higher Tier - Students can be awarded grades from </a:t>
            </a:r>
            <a:r>
              <a:rPr lang="en-GB" sz="2800" dirty="0" smtClean="0"/>
              <a:t>9 </a:t>
            </a:r>
            <a:r>
              <a:rPr lang="en-GB" sz="2800" dirty="0"/>
              <a:t>to </a:t>
            </a:r>
            <a:r>
              <a:rPr lang="en-GB" sz="2800" dirty="0" smtClean="0"/>
              <a:t>3 </a:t>
            </a:r>
            <a:endParaRPr lang="en-GB" sz="2800" dirty="0"/>
          </a:p>
          <a:p>
            <a:pPr lvl="0" algn="ctr">
              <a:defRPr/>
            </a:pPr>
            <a:endParaRPr lang="en-GB" sz="2000" dirty="0"/>
          </a:p>
          <a:p>
            <a:pPr lvl="0" algn="ctr">
              <a:defRPr/>
            </a:pPr>
            <a:endParaRPr lang="en-GB" sz="2000" dirty="0"/>
          </a:p>
          <a:p>
            <a:pPr lvl="0" algn="ctr">
              <a:defRPr/>
            </a:pPr>
            <a:r>
              <a:rPr lang="en-GB" sz="2800" dirty="0"/>
              <a:t>Foundation tier- Students can be awarded grades from </a:t>
            </a:r>
            <a:r>
              <a:rPr lang="en-GB" sz="2800" dirty="0" smtClean="0"/>
              <a:t>5 </a:t>
            </a:r>
            <a:r>
              <a:rPr lang="en-GB" sz="2800" dirty="0"/>
              <a:t>to </a:t>
            </a:r>
            <a:r>
              <a:rPr lang="en-GB" sz="2800" dirty="0" smtClean="0"/>
              <a:t>1</a:t>
            </a:r>
            <a:endParaRPr lang="en-GB"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6936922" y="954"/>
            <a:ext cx="4819649" cy="6857046"/>
          </a:xfrm>
          <a:prstGeom prst="rect">
            <a:avLst/>
          </a:prstGeom>
        </p:spPr>
      </p:pic>
    </p:spTree>
    <p:extLst>
      <p:ext uri="{BB962C8B-B14F-4D97-AF65-F5344CB8AC3E}">
        <p14:creationId xmlns:p14="http://schemas.microsoft.com/office/powerpoint/2010/main" val="43460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7" y="221672"/>
            <a:ext cx="12081164" cy="6049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sng" strike="noStrike" kern="1200" cap="none" spc="0" normalizeH="0" baseline="0" noProof="0" dirty="0" smtClean="0">
                <a:ln>
                  <a:noFill/>
                </a:ln>
                <a:solidFill>
                  <a:prstClr val="black"/>
                </a:solidFill>
                <a:effectLst/>
                <a:uLnTx/>
                <a:uFillTx/>
                <a:latin typeface="Calibri" panose="020F0502020204030204"/>
                <a:ea typeface="+mn-ea"/>
                <a:cs typeface="+mn-cs"/>
              </a:rPr>
              <a:t>Year 11 Mock Exams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rPr>
              <a:t>w/c Monday 3</a:t>
            </a:r>
            <a:r>
              <a:rPr kumimoji="0" lang="en-GB" sz="4800" b="0" i="0" u="none" strike="noStrike" kern="1200" cap="none" spc="0" normalizeH="0" baseline="30000" noProof="0" dirty="0" smtClean="0">
                <a:ln>
                  <a:noFill/>
                </a:ln>
                <a:solidFill>
                  <a:prstClr val="black"/>
                </a:solidFill>
                <a:effectLst/>
                <a:uLnTx/>
                <a:uFillTx/>
                <a:latin typeface="Calibri" panose="020F0502020204030204"/>
                <a:ea typeface="+mn-ea"/>
                <a:cs typeface="+mn-cs"/>
              </a:rPr>
              <a:t>rd</a:t>
            </a:r>
            <a:r>
              <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November  Paper 1 Biology, Paper 1 Chemistry, Paper 1 Physics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rPr>
              <a:t>w/c Monday 23</a:t>
            </a:r>
            <a:r>
              <a:rPr kumimoji="0" lang="en-GB" sz="4800" b="0" i="0" u="none" strike="noStrike" kern="1200" cap="none" spc="0" normalizeH="0" baseline="30000" noProof="0" dirty="0" smtClean="0">
                <a:ln>
                  <a:noFill/>
                </a:ln>
                <a:solidFill>
                  <a:prstClr val="black"/>
                </a:solidFill>
                <a:effectLst/>
                <a:uLnTx/>
                <a:uFillTx/>
                <a:latin typeface="Calibri" panose="020F0502020204030204"/>
                <a:ea typeface="+mn-ea"/>
                <a:cs typeface="+mn-cs"/>
              </a:rPr>
              <a:t>rd</a:t>
            </a:r>
            <a:r>
              <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Paper 2 Biology, Paper 2 Chemistry, Paper 2 Physics</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21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955</Words>
  <Application>Microsoft Office PowerPoint</Application>
  <PresentationFormat>Widescreen</PresentationFormat>
  <Paragraphs>201</Paragraphs>
  <Slides>19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__Open_Sans_4dd805</vt:lpstr>
      <vt:lpstr>Arial</vt:lpstr>
      <vt:lpstr>Calibri</vt:lpstr>
      <vt:lpstr>Calibri Light</vt:lpstr>
      <vt:lpstr>Office Theme</vt:lpstr>
      <vt:lpstr>1_Office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Sparx Science?</vt:lpstr>
      <vt:lpstr>How can you help?</vt:lpstr>
      <vt:lpstr>Key details</vt:lpstr>
      <vt:lpstr>PowerPoint Presentation</vt:lpstr>
    </vt:vector>
  </TitlesOfParts>
  <Company>Richard Lander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Steen</dc:creator>
  <cp:lastModifiedBy>N Steen</cp:lastModifiedBy>
  <cp:revision>12</cp:revision>
  <dcterms:created xsi:type="dcterms:W3CDTF">2025-09-18T10:14:07Z</dcterms:created>
  <dcterms:modified xsi:type="dcterms:W3CDTF">2025-09-19T09:08:40Z</dcterms:modified>
</cp:coreProperties>
</file>