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262" r:id="rId5"/>
    <p:sldId id="261" r:id="rId6"/>
    <p:sldId id="264" r:id="rId7"/>
    <p:sldId id="260" r:id="rId8"/>
    <p:sldId id="259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8886" autoAdjust="0"/>
  </p:normalViewPr>
  <p:slideViewPr>
    <p:cSldViewPr snapToGrid="0">
      <p:cViewPr varScale="1">
        <p:scale>
          <a:sx n="91" d="100"/>
          <a:sy n="9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(1.) &gt;=95%</c:v>
                </c:pt>
                <c:pt idx="1">
                  <c:v>(2.) 90-94%</c:v>
                </c:pt>
                <c:pt idx="2">
                  <c:v>(3.) 85-89%</c:v>
                </c:pt>
                <c:pt idx="3">
                  <c:v>(4.) 80-84%</c:v>
                </c:pt>
                <c:pt idx="4">
                  <c:v>(5.) 75-79%</c:v>
                </c:pt>
                <c:pt idx="5">
                  <c:v>Below 75%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0.87</c:v>
                </c:pt>
                <c:pt idx="1">
                  <c:v>0.53</c:v>
                </c:pt>
                <c:pt idx="2">
                  <c:v>0.14000000000000001</c:v>
                </c:pt>
                <c:pt idx="3">
                  <c:v>-0.37</c:v>
                </c:pt>
                <c:pt idx="4">
                  <c:v>-0.7</c:v>
                </c:pt>
                <c:pt idx="5">
                  <c:v>-1.55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B-4025-A280-4F0A84E77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111128"/>
        <c:axId val="426109160"/>
      </c:barChart>
      <c:catAx>
        <c:axId val="426111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109160"/>
        <c:crosses val="autoZero"/>
        <c:auto val="1"/>
        <c:lblAlgn val="ctr"/>
        <c:lblOffset val="100"/>
        <c:noMultiLvlLbl val="0"/>
      </c:catAx>
      <c:valAx>
        <c:axId val="426109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611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951E7-D074-4F57-9CD0-500BF4912C50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12055-74B6-40B1-9D93-64ABC0FA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0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B8FB-27B8-4803-9179-2B47056437E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77B9-413D-49FC-98C0-8228467AA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Welcome. Thank you for coming.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Tonight is about giving you the opportunity to see how you can support your child’s revision.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2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7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1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4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briefly going to go over 5 key area you should be discussing with your child,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you will have the opportunity to attend subject specific sessions.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Organisation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have the equipment they need?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 the order of the topics they are revising to the order of their exams.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6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Attendance is linked to progress.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students with good attendance achieve one grade higher in every subject, compare to students with low attendance.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lessons your child will have the support of the teacher to revise difficult concepts and review specific areas they have previously struggled with.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substitute for in-lesson revision.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9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Concentration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need to ditch their phone. Revision required deep thought and intense concentration. If a friend gets bored and messages your child, they are sabotaging their revision.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limits on social life – it now needs to go on the back burner. They should still see friends but this should fit around their revision schedule.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Repetition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Spaced repetition is a learning technique which is often practised with flashcards.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technique has been scientifically proven to increase the rate of learning and can be extremely beneficial to those who learn quicker from repeated exposure to information.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0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 cards and past papers are two ways to use repetition in revision.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5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Constantly revising without a break can make you feel drained, so it's crucial that you take time to step back and do something that you enjoy.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8-10 hours’ sleep.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 can help boost energy levels, clear the mind and relieve stress.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well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exam nerves – this is normal – put the nerves to good use.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child is struggling – speak to their tutor or Mrs Doherty.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5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to sessions.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option session to go to, stay in the Hall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77B9-413D-49FC-98C0-8228467AAE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1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7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5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0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8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9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4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D5DF-E6D2-45B4-95D9-8D8FC74F8A7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9BEF-7AB7-4043-8946-6A61ABBA9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9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784475"/>
            <a:ext cx="5181601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Year 11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Parent Information Evening:</a:t>
            </a:r>
            <a:br>
              <a:rPr lang="en-GB" dirty="0" smtClean="0">
                <a:latin typeface="+mn-lt"/>
              </a:rPr>
            </a:b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b="1" dirty="0" smtClean="0">
                <a:latin typeface="+mn-lt"/>
              </a:rPr>
              <a:t>Revision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1" y="584200"/>
            <a:ext cx="6928032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35331" y="441064"/>
            <a:ext cx="315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General Session</a:t>
            </a:r>
            <a:endParaRPr lang="en-GB" sz="3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48053" y="1947980"/>
            <a:ext cx="563359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Homework/Coursework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Creating the right </a:t>
            </a:r>
            <a:r>
              <a:rPr lang="en-GB" sz="3200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Preparing for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31842" y="437882"/>
            <a:ext cx="466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Homework/Coursework</a:t>
            </a:r>
            <a:endParaRPr lang="en-GB" sz="36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096" y="1764616"/>
            <a:ext cx="2586588" cy="3141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390" y="1764616"/>
            <a:ext cx="77295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 homework is recorded on Satchel One. 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Students and Parents/Carers all have access to Satchel One.</a:t>
            </a:r>
          </a:p>
          <a:p>
            <a:endParaRPr lang="en-GB" sz="2400" dirty="0"/>
          </a:p>
          <a:p>
            <a:r>
              <a:rPr lang="en-GB" sz="2400" dirty="0" smtClean="0"/>
              <a:t>Please log-in regularly and check that your child is managing their homework.</a:t>
            </a:r>
          </a:p>
          <a:p>
            <a:endParaRPr lang="en-GB" sz="2400" dirty="0"/>
          </a:p>
          <a:p>
            <a:r>
              <a:rPr lang="en-GB" sz="2400" dirty="0" smtClean="0"/>
              <a:t>Speak to your child about their coursework. Contact their teacher if you are concerned about their progress.</a:t>
            </a:r>
          </a:p>
          <a:p>
            <a:r>
              <a:rPr lang="en-GB" sz="2400" dirty="0" smtClean="0"/>
              <a:t>Catch-up sessions are offered by coursework subjects.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0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00254" y="344245"/>
            <a:ext cx="5971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3600" u="sng" dirty="0"/>
              <a:t>Creating the right environment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166" y="147326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sz="2400" dirty="0"/>
              <a:t>Creating a study space is a really positive thing to do – away from all distractions if possible</a:t>
            </a:r>
            <a:r>
              <a:rPr lang="en-GB" sz="2400" dirty="0" smtClean="0"/>
              <a:t>.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M</a:t>
            </a:r>
            <a:r>
              <a:rPr lang="en-GB" sz="2400" dirty="0" smtClean="0"/>
              <a:t>ake </a:t>
            </a:r>
            <a:r>
              <a:rPr lang="en-GB" sz="2400" dirty="0"/>
              <a:t>sure your child has everything they need – notebooks, revision books, pens, paper, post-it notes, index cards, and so on</a:t>
            </a:r>
            <a:r>
              <a:rPr lang="en-GB" sz="2400" dirty="0" smtClean="0"/>
              <a:t>.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You could buy folders that allow them to divide and organise their work into sections, so their work is easy to access.</a:t>
            </a:r>
            <a:endParaRPr lang="en-GB" sz="2400" b="0" i="0" dirty="0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4356" t="-1458" r="24416" b="1458"/>
          <a:stretch/>
        </p:blipFill>
        <p:spPr>
          <a:xfrm>
            <a:off x="8118088" y="1661067"/>
            <a:ext cx="3122342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4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08520" y="240800"/>
            <a:ext cx="3250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3200" u="sng" dirty="0"/>
              <a:t>Preparing for tests</a:t>
            </a:r>
            <a:endParaRPr lang="en-GB" sz="3200" b="0" i="0" u="sng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304" y="1105054"/>
            <a:ext cx="8637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dirty="0"/>
              <a:t>When it comes to sitting down and doing some revision, though, here are a few top tips you might like to share</a:t>
            </a:r>
            <a:r>
              <a:rPr lang="en-GB" sz="2400" dirty="0" smtClean="0"/>
              <a:t>:</a:t>
            </a:r>
          </a:p>
          <a:p>
            <a:pPr fontAlgn="base"/>
            <a:endParaRPr lang="en-GB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/>
              <a:t>Help your child </a:t>
            </a:r>
            <a:r>
              <a:rPr lang="en-GB" sz="2400" dirty="0">
                <a:solidFill>
                  <a:srgbClr val="FF0000"/>
                </a:solidFill>
              </a:rPr>
              <a:t>create an overview </a:t>
            </a:r>
            <a:r>
              <a:rPr lang="en-GB" sz="2400" dirty="0"/>
              <a:t>of what they need to revise and break each subject down into manageable chunks. This is where knowledge of the exam board specification will help</a:t>
            </a:r>
            <a:r>
              <a:rPr lang="en-GB" sz="2400" dirty="0" smtClean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/>
              <a:t>Set </a:t>
            </a:r>
            <a:r>
              <a:rPr lang="en-GB" sz="2400" dirty="0">
                <a:solidFill>
                  <a:srgbClr val="FF0000"/>
                </a:solidFill>
              </a:rPr>
              <a:t>definite start and finish times</a:t>
            </a:r>
            <a:r>
              <a:rPr lang="en-GB" sz="2400" dirty="0"/>
              <a:t> for revision sessions and have a clear goal for each session</a:t>
            </a:r>
            <a:r>
              <a:rPr lang="en-GB" sz="2400" dirty="0" smtClean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/>
              <a:t>Get your child to ask your teachers for practice questions or </a:t>
            </a:r>
            <a:r>
              <a:rPr lang="en-GB" sz="2400" dirty="0">
                <a:solidFill>
                  <a:srgbClr val="FF0000"/>
                </a:solidFill>
              </a:rPr>
              <a:t>past papers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700" y="920615"/>
            <a:ext cx="3203525" cy="2221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288" y="3142133"/>
            <a:ext cx="3108349" cy="2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08520" y="240800"/>
            <a:ext cx="3250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3200" u="sng" dirty="0"/>
              <a:t>Preparing for tests</a:t>
            </a:r>
            <a:endParaRPr lang="en-GB" sz="3200" b="0" i="0" u="sng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304" y="943836"/>
            <a:ext cx="9056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Get </a:t>
            </a:r>
            <a:r>
              <a:rPr lang="en-GB" sz="2400" dirty="0"/>
              <a:t>them to practise making plans and answering questions under </a:t>
            </a:r>
            <a:r>
              <a:rPr lang="en-GB" sz="2400" dirty="0">
                <a:solidFill>
                  <a:srgbClr val="FF0000"/>
                </a:solidFill>
              </a:rPr>
              <a:t>timed conditions</a:t>
            </a:r>
            <a:r>
              <a:rPr lang="en-GB" sz="2400" dirty="0" smtClean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/>
              <a:t>During </a:t>
            </a:r>
            <a:r>
              <a:rPr lang="en-GB" sz="2400" dirty="0">
                <a:solidFill>
                  <a:srgbClr val="FF0000"/>
                </a:solidFill>
              </a:rPr>
              <a:t>breaks</a:t>
            </a:r>
            <a:r>
              <a:rPr lang="en-GB" sz="2400" dirty="0"/>
              <a:t>, have your child </a:t>
            </a:r>
            <a:r>
              <a:rPr lang="en-GB" sz="2400" dirty="0">
                <a:solidFill>
                  <a:srgbClr val="FF0000"/>
                </a:solidFill>
              </a:rPr>
              <a:t>do something completely different </a:t>
            </a:r>
            <a:r>
              <a:rPr lang="en-GB" sz="2400" dirty="0"/>
              <a:t>– for example, they could listen to music, have a chocolate biscuit, or make a cup of tea</a:t>
            </a:r>
            <a:r>
              <a:rPr lang="en-GB" sz="2400" dirty="0" smtClean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/>
              <a:t>Ensure they </a:t>
            </a:r>
            <a:r>
              <a:rPr lang="en-GB" sz="2400" dirty="0">
                <a:solidFill>
                  <a:srgbClr val="FF0000"/>
                </a:solidFill>
              </a:rPr>
              <a:t>make their revision active</a:t>
            </a:r>
            <a:r>
              <a:rPr lang="en-GB" sz="2400" dirty="0"/>
              <a:t>. Don’t allow them to just read notes – make flash cards or mind maps, or use the post-it notes you bought when setting up a study space. Then </a:t>
            </a:r>
            <a:r>
              <a:rPr lang="en-GB" sz="2400" u="sng" dirty="0"/>
              <a:t>make sure they ‘apply’ what they’ve learned</a:t>
            </a:r>
            <a:r>
              <a:rPr lang="en-GB" sz="2400" dirty="0"/>
              <a:t> – in other words, get them to do something with their knowledge (such as a practice exam question).</a:t>
            </a:r>
            <a:endParaRPr lang="en-GB" sz="2400" b="0" i="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5130"/>
          <a:stretch/>
        </p:blipFill>
        <p:spPr>
          <a:xfrm>
            <a:off x="9466730" y="2975691"/>
            <a:ext cx="2420470" cy="249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6730" y="1287289"/>
            <a:ext cx="2489999" cy="14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7793" y="316039"/>
            <a:ext cx="6473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5 key areas:</a:t>
            </a:r>
          </a:p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Organisation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Attendance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Concentration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Repetition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Mental health</a:t>
            </a:r>
            <a:endParaRPr lang="en-GB" sz="2800" dirty="0"/>
          </a:p>
        </p:txBody>
      </p:sp>
      <p:pic>
        <p:nvPicPr>
          <p:cNvPr id="1026" name="Picture 2" descr="As long as I'm still learning, I'll continue teaching. - Dr. Shelly Arneson  Author and Consult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03588"/>
            <a:ext cx="4407979" cy="44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 flipH="1">
            <a:off x="592682" y="246040"/>
            <a:ext cx="35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1)  Organisation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0323" t="12108"/>
          <a:stretch/>
        </p:blipFill>
        <p:spPr>
          <a:xfrm>
            <a:off x="525947" y="1763131"/>
            <a:ext cx="3956220" cy="3273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517" t="12763" r="58621" b="49425"/>
          <a:stretch/>
        </p:blipFill>
        <p:spPr>
          <a:xfrm>
            <a:off x="2828215" y="3298022"/>
            <a:ext cx="2047405" cy="1584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74207" r="11172" b="67595"/>
          <a:stretch/>
        </p:blipFill>
        <p:spPr>
          <a:xfrm>
            <a:off x="2817958" y="1322214"/>
            <a:ext cx="969264" cy="1206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774" t="-808" r="473" b="2989"/>
          <a:stretch/>
        </p:blipFill>
        <p:spPr>
          <a:xfrm>
            <a:off x="4918613" y="246040"/>
            <a:ext cx="4401606" cy="2625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974" y="3560057"/>
            <a:ext cx="7070027" cy="29528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7105" y="4829995"/>
            <a:ext cx="200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Equipment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320219" y="307596"/>
            <a:ext cx="307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 order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4579" y="3061146"/>
            <a:ext cx="430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RLS revision sessions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28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592682" y="246040"/>
            <a:ext cx="35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2) Attendance </a:t>
            </a:r>
            <a:endParaRPr lang="en-GB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438367"/>
              </p:ext>
            </p:extLst>
          </p:nvPr>
        </p:nvGraphicFramePr>
        <p:xfrm>
          <a:off x="2341912" y="1554480"/>
          <a:ext cx="70408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479334" y="2874193"/>
            <a:ext cx="67660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58264" y="2939936"/>
            <a:ext cx="1427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Progress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6589" y="1476077"/>
            <a:ext cx="650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1.0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0.5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0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-0.5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-1.0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-1.5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-2.0</a:t>
            </a:r>
          </a:p>
          <a:p>
            <a:pPr algn="ctr"/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1956" y="3030348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95-100%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53086" y="3016415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90-94%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49049" y="2968288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85-89%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91996" y="2219973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80-84%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01857" y="2227862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75-79%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282068" y="2269895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Below 75%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49049" y="5285635"/>
            <a:ext cx="1944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Attendance </a:t>
            </a:r>
            <a:endParaRPr lang="en-GB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557123" y="1219200"/>
            <a:ext cx="1606124" cy="48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78202" y="261908"/>
            <a:ext cx="772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progress score of 1.0 means your child achieved an average of </a:t>
            </a:r>
            <a:r>
              <a:rPr lang="en-GB" sz="2400" b="1" dirty="0" smtClean="0">
                <a:solidFill>
                  <a:srgbClr val="FF0000"/>
                </a:solidFill>
              </a:rPr>
              <a:t>one grade higher </a:t>
            </a:r>
            <a:r>
              <a:rPr lang="en-GB" sz="2400" dirty="0" smtClean="0"/>
              <a:t>in every qualification compared to similar students nationally.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26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89406" y="283576"/>
            <a:ext cx="35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3) Concentration</a:t>
            </a:r>
            <a:endParaRPr lang="en-GB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0196"/>
          <a:stretch/>
        </p:blipFill>
        <p:spPr>
          <a:xfrm>
            <a:off x="3523116" y="678458"/>
            <a:ext cx="8668884" cy="4907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5333" t="2861" r="15334" b="32252"/>
          <a:stretch/>
        </p:blipFill>
        <p:spPr>
          <a:xfrm>
            <a:off x="760897" y="2229458"/>
            <a:ext cx="2238377" cy="20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78" y="929906"/>
            <a:ext cx="7740821" cy="5160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89406" y="90642"/>
            <a:ext cx="35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4) Repetition 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730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97" y="1296008"/>
            <a:ext cx="3400077" cy="243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247" y="3170546"/>
            <a:ext cx="3400077" cy="243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449" y="0"/>
            <a:ext cx="4422502" cy="3066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667" y="3170546"/>
            <a:ext cx="5011806" cy="3419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176" y="4071397"/>
            <a:ext cx="1922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Flashcards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07052" y="-59630"/>
            <a:ext cx="210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Past papers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2699" y="1849166"/>
            <a:ext cx="3378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What is osmosis?</a:t>
            </a:r>
            <a:endParaRPr lang="en-GB" sz="44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5071" y="3432932"/>
            <a:ext cx="3113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Osmosis</a:t>
            </a:r>
            <a:r>
              <a:rPr lang="en-GB" sz="1600" b="0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 is the </a:t>
            </a:r>
            <a:r>
              <a:rPr lang="en-GB" sz="1600" b="1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diffusion</a:t>
            </a:r>
            <a:r>
              <a:rPr lang="en-GB" sz="1600" b="0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 of water molecules, from a region where the water molecules are in higher concentration, to a region where they are in lower concentration, through a </a:t>
            </a:r>
            <a:r>
              <a:rPr lang="en-GB" sz="1600" b="1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partially permeable</a:t>
            </a:r>
            <a:r>
              <a:rPr lang="en-GB" sz="1600" b="0" i="0" dirty="0" smtClean="0">
                <a:solidFill>
                  <a:srgbClr val="002060"/>
                </a:solidFill>
                <a:effectLst/>
                <a:latin typeface="Bradley Hand ITC" panose="03070402050302030203" pitchFamily="66" charset="0"/>
              </a:rPr>
              <a:t> membrane.</a:t>
            </a:r>
            <a:endParaRPr lang="en-GB" sz="1600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1228" t="4701" r="60224" b="49534"/>
          <a:stretch/>
        </p:blipFill>
        <p:spPr>
          <a:xfrm>
            <a:off x="10989854" y="3306341"/>
            <a:ext cx="1007071" cy="2040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834370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470406" y="283576"/>
            <a:ext cx="35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5) Mental Health</a:t>
            </a:r>
            <a:endParaRPr lang="en-GB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384" y="206990"/>
            <a:ext cx="2012196" cy="1014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921" y="1437113"/>
            <a:ext cx="6675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212B32"/>
                </a:solidFill>
                <a:effectLst/>
              </a:rPr>
              <a:t>Help your child get enough sleep</a:t>
            </a:r>
            <a:endParaRPr lang="en-GB" sz="3200" dirty="0">
              <a:solidFill>
                <a:srgbClr val="212B3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5688" y="3008528"/>
            <a:ext cx="5220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0" dirty="0" smtClean="0">
                <a:solidFill>
                  <a:srgbClr val="212B32"/>
                </a:solidFill>
                <a:effectLst/>
              </a:rPr>
              <a:t>Make sure your child eats well</a:t>
            </a:r>
            <a:endParaRPr lang="en-GB" sz="3200" i="0" dirty="0">
              <a:solidFill>
                <a:srgbClr val="212B32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3408" y="3767966"/>
            <a:ext cx="422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0" dirty="0" smtClean="0">
                <a:solidFill>
                  <a:srgbClr val="212B32"/>
                </a:solidFill>
                <a:effectLst/>
              </a:rPr>
              <a:t>Be flexible during exams</a:t>
            </a:r>
            <a:endParaRPr lang="en-GB" sz="3200" i="0" dirty="0">
              <a:solidFill>
                <a:srgbClr val="212B32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7793" y="2208043"/>
            <a:ext cx="5679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0" dirty="0" smtClean="0">
                <a:solidFill>
                  <a:srgbClr val="212B32"/>
                </a:solidFill>
                <a:effectLst/>
              </a:rPr>
              <a:t>Encourage exercise during exams</a:t>
            </a:r>
            <a:endParaRPr lang="en-GB" sz="3200" i="0" dirty="0">
              <a:solidFill>
                <a:srgbClr val="212B32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8683" y="4579943"/>
            <a:ext cx="40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0" dirty="0" smtClean="0">
                <a:solidFill>
                  <a:srgbClr val="212B32"/>
                </a:solidFill>
                <a:effectLst/>
              </a:rPr>
              <a:t>Talk about exam nerves</a:t>
            </a:r>
            <a:endParaRPr lang="en-GB" sz="3200" i="0" dirty="0">
              <a:solidFill>
                <a:srgbClr val="212B32"/>
              </a:solidFill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7917" t="21111" r="11417" b="15793"/>
          <a:stretch/>
        </p:blipFill>
        <p:spPr>
          <a:xfrm>
            <a:off x="382944" y="3723501"/>
            <a:ext cx="2765966" cy="13829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b="26721"/>
          <a:stretch/>
        </p:blipFill>
        <p:spPr>
          <a:xfrm>
            <a:off x="7701054" y="329043"/>
            <a:ext cx="3851068" cy="1879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1228" t="49890" r="60487" b="8230"/>
          <a:stretch/>
        </p:blipFill>
        <p:spPr>
          <a:xfrm>
            <a:off x="9985782" y="4300866"/>
            <a:ext cx="992744" cy="1866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4985" t="19471" r="3574" b="20879"/>
          <a:stretch/>
        </p:blipFill>
        <p:spPr>
          <a:xfrm>
            <a:off x="8019921" y="2762265"/>
            <a:ext cx="2043825" cy="13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412"/>
            <a:ext cx="12192000" cy="13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377">
            <a:off x="354777" y="5738888"/>
            <a:ext cx="966846" cy="105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67348"/>
              </p:ext>
            </p:extLst>
          </p:nvPr>
        </p:nvGraphicFramePr>
        <p:xfrm>
          <a:off x="281304" y="723811"/>
          <a:ext cx="10013764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687">
                  <a:extLst>
                    <a:ext uri="{9D8B030D-6E8A-4147-A177-3AD203B41FA5}">
                      <a16:colId xmlns:a16="http://schemas.microsoft.com/office/drawing/2014/main" val="2828707423"/>
                    </a:ext>
                  </a:extLst>
                </a:gridCol>
                <a:gridCol w="2042099">
                  <a:extLst>
                    <a:ext uri="{9D8B030D-6E8A-4147-A177-3AD203B41FA5}">
                      <a16:colId xmlns:a16="http://schemas.microsoft.com/office/drawing/2014/main" val="205581237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00355265"/>
                    </a:ext>
                  </a:extLst>
                </a:gridCol>
                <a:gridCol w="1979159">
                  <a:extLst>
                    <a:ext uri="{9D8B030D-6E8A-4147-A177-3AD203B41FA5}">
                      <a16:colId xmlns:a16="http://schemas.microsoft.com/office/drawing/2014/main" val="3161992284"/>
                    </a:ext>
                  </a:extLst>
                </a:gridCol>
                <a:gridCol w="1958139">
                  <a:extLst>
                    <a:ext uri="{9D8B030D-6E8A-4147-A177-3AD203B41FA5}">
                      <a16:colId xmlns:a16="http://schemas.microsoft.com/office/drawing/2014/main" val="1929678993"/>
                    </a:ext>
                  </a:extLst>
                </a:gridCol>
              </a:tblGrid>
              <a:tr h="35903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Session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Towan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Pentire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Godrevy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1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dirty="0" smtClean="0"/>
                        <a:t>6.15-6.30pm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70C0"/>
                          </a:solidFill>
                        </a:rPr>
                        <a:t>Maths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Room 129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Science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Room</a:t>
                      </a:r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 107Combined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Room 106 Triple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103 &amp; 104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1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dirty="0" smtClean="0"/>
                        <a:t>6.30-6.45pm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70C0"/>
                          </a:solidFill>
                        </a:rPr>
                        <a:t>Maths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Room 129</a:t>
                      </a:r>
                    </a:p>
                    <a:p>
                      <a:pPr algn="ctr"/>
                      <a:endParaRPr lang="en-GB" sz="18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Science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Room</a:t>
                      </a:r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 107 Combined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Room 106 Triple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103 &amp; 104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dirty="0" smtClean="0"/>
                        <a:t>6.45-7.00pm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103 &amp; 104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  <a:endParaRPr lang="en-GB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70C0"/>
                          </a:solidFill>
                        </a:rPr>
                        <a:t>Maths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Room 129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Science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Room</a:t>
                      </a:r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 107 Combined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Room 106 Triple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7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dirty="0" smtClean="0"/>
                        <a:t>7.00-7.15pm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Science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Room</a:t>
                      </a:r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 107 Combined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</a:rPr>
                        <a:t>Room 106 Triple </a:t>
                      </a:r>
                      <a:endParaRPr lang="en-GB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103 &amp; 104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70C0"/>
                          </a:solidFill>
                        </a:rPr>
                        <a:t>Maths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Room 129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3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dirty="0" smtClean="0"/>
                        <a:t>7.15-7.30pm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Option Subjects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1073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68642" y="512905"/>
            <a:ext cx="1896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7030A0"/>
                </a:solidFill>
              </a:rPr>
              <a:t>Option Subjects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French &amp;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Spanish </a:t>
            </a:r>
            <a:r>
              <a:rPr lang="en-GB" dirty="0" smtClean="0">
                <a:solidFill>
                  <a:srgbClr val="7030A0"/>
                </a:solidFill>
              </a:rPr>
              <a:t>– Room 125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History</a:t>
            </a:r>
            <a:r>
              <a:rPr lang="en-GB" dirty="0" smtClean="0">
                <a:solidFill>
                  <a:srgbClr val="7030A0"/>
                </a:solidFill>
              </a:rPr>
              <a:t> – Room 124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Geography</a:t>
            </a:r>
            <a:r>
              <a:rPr lang="en-GB" dirty="0" smtClean="0">
                <a:solidFill>
                  <a:srgbClr val="7030A0"/>
                </a:solidFill>
              </a:rPr>
              <a:t> – Room 123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DT</a:t>
            </a:r>
            <a:r>
              <a:rPr lang="en-GB" dirty="0" smtClean="0">
                <a:solidFill>
                  <a:srgbClr val="7030A0"/>
                </a:solidFill>
              </a:rPr>
              <a:t> (Engineering</a:t>
            </a:r>
            <a:r>
              <a:rPr lang="en-GB" dirty="0">
                <a:solidFill>
                  <a:srgbClr val="7030A0"/>
                </a:solidFill>
              </a:rPr>
              <a:t>/</a:t>
            </a:r>
            <a:r>
              <a:rPr lang="en-GB" dirty="0" smtClean="0">
                <a:solidFill>
                  <a:srgbClr val="7030A0"/>
                </a:solidFill>
              </a:rPr>
              <a:t> Graphics/ DT) – Room 114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i="1" dirty="0" smtClean="0">
                <a:solidFill>
                  <a:srgbClr val="7030A0"/>
                </a:solidFill>
              </a:rPr>
              <a:t>If you do not have an option subject available please return to the main hall for a general session.</a:t>
            </a:r>
            <a:endParaRPr lang="en-GB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9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672</Words>
  <Application>Microsoft Office PowerPoint</Application>
  <PresentationFormat>Widescreen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Office Theme</vt:lpstr>
      <vt:lpstr>Year 11 Parent Information Evening: 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Richard Lander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 Parent Information Evening:  Revision</dc:title>
  <dc:creator>E Bond</dc:creator>
  <cp:lastModifiedBy>A Ludlow</cp:lastModifiedBy>
  <cp:revision>54</cp:revision>
  <cp:lastPrinted>2025-09-18T14:06:47Z</cp:lastPrinted>
  <dcterms:created xsi:type="dcterms:W3CDTF">2023-03-19T09:22:12Z</dcterms:created>
  <dcterms:modified xsi:type="dcterms:W3CDTF">2025-09-18T14:07:23Z</dcterms:modified>
</cp:coreProperties>
</file>